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96" r:id="rId5"/>
    <p:sldId id="259" r:id="rId6"/>
    <p:sldId id="280" r:id="rId7"/>
    <p:sldId id="281" r:id="rId8"/>
    <p:sldId id="260" r:id="rId9"/>
    <p:sldId id="261" r:id="rId10"/>
    <p:sldId id="298" r:id="rId11"/>
    <p:sldId id="297" r:id="rId12"/>
    <p:sldId id="293" r:id="rId13"/>
    <p:sldId id="295" r:id="rId14"/>
    <p:sldId id="294" r:id="rId15"/>
    <p:sldId id="262" r:id="rId16"/>
    <p:sldId id="263" r:id="rId17"/>
    <p:sldId id="301" r:id="rId18"/>
    <p:sldId id="299" r:id="rId19"/>
    <p:sldId id="302" r:id="rId20"/>
    <p:sldId id="300" r:id="rId21"/>
    <p:sldId id="303" r:id="rId22"/>
    <p:sldId id="264" r:id="rId23"/>
    <p:sldId id="269" r:id="rId24"/>
    <p:sldId id="268" r:id="rId25"/>
    <p:sldId id="271" r:id="rId26"/>
    <p:sldId id="305" r:id="rId27"/>
    <p:sldId id="304" r:id="rId28"/>
    <p:sldId id="270" r:id="rId29"/>
    <p:sldId id="267" r:id="rId30"/>
    <p:sldId id="272" r:id="rId31"/>
    <p:sldId id="307" r:id="rId32"/>
    <p:sldId id="306" r:id="rId33"/>
    <p:sldId id="286" r:id="rId34"/>
    <p:sldId id="266" r:id="rId35"/>
    <p:sldId id="273" r:id="rId36"/>
    <p:sldId id="309" r:id="rId37"/>
    <p:sldId id="308" r:id="rId38"/>
    <p:sldId id="310" r:id="rId39"/>
    <p:sldId id="265" r:id="rId40"/>
    <p:sldId id="274" r:id="rId41"/>
    <p:sldId id="29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E9364-C10A-F24F-81FE-23FC0C55A596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CB7F6-59A8-1B44-A134-B1B7EAC62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Cold War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160" dirty="0" smtClean="0"/>
              <a:t>Outcome: Presidential Timeline</a:t>
            </a:r>
          </a:p>
          <a:p>
            <a:endParaRPr lang="en-US" dirty="0" smtClean="0"/>
          </a:p>
          <a:p>
            <a:r>
              <a:rPr lang="en-US" dirty="0" smtClean="0"/>
              <a:t>*Denotes Containment Program;  S.U. = Soviet Union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1953 </a:t>
            </a:r>
            <a:r>
              <a:rPr lang="en-US" sz="2000" dirty="0" smtClean="0"/>
              <a:t>– Korean Conflict </a:t>
            </a:r>
            <a:r>
              <a:rPr lang="en-US" sz="2000" u="sng" dirty="0" smtClean="0">
                <a:solidFill>
                  <a:srgbClr val="FFFF00"/>
                </a:solidFill>
              </a:rPr>
              <a:t>ends</a:t>
            </a:r>
            <a:r>
              <a:rPr lang="en-US" sz="2000" dirty="0" smtClean="0"/>
              <a:t> in a </a:t>
            </a:r>
            <a:r>
              <a:rPr lang="en-US" sz="2000" u="sng" dirty="0" smtClean="0">
                <a:solidFill>
                  <a:srgbClr val="FFFF00"/>
                </a:solidFill>
              </a:rPr>
              <a:t>stalemate</a:t>
            </a:r>
            <a:r>
              <a:rPr lang="en-US" sz="2000" dirty="0" smtClean="0"/>
              <a:t> at the </a:t>
            </a:r>
            <a:r>
              <a:rPr lang="en-US" sz="2000" u="sng" dirty="0" smtClean="0">
                <a:solidFill>
                  <a:srgbClr val="FFFF00"/>
                </a:solidFill>
              </a:rPr>
              <a:t>38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parallel</a:t>
            </a:r>
          </a:p>
          <a:p>
            <a:pPr>
              <a:buNone/>
            </a:pPr>
            <a:r>
              <a:rPr lang="en-US" sz="2000" dirty="0" smtClean="0"/>
              <a:t>1954 – *</a:t>
            </a:r>
            <a:r>
              <a:rPr lang="en-US" sz="2000" u="sng" dirty="0" smtClean="0">
                <a:solidFill>
                  <a:srgbClr val="FFFF00"/>
                </a:solidFill>
              </a:rPr>
              <a:t>S.E.A.T.O.</a:t>
            </a:r>
            <a:r>
              <a:rPr lang="en-US" sz="2000" dirty="0" smtClean="0"/>
              <a:t> Alliance forms to pr0tect </a:t>
            </a:r>
            <a:r>
              <a:rPr lang="en-US" sz="2000" u="sng" dirty="0" smtClean="0">
                <a:solidFill>
                  <a:srgbClr val="FFFF00"/>
                </a:solidFill>
              </a:rPr>
              <a:t>S.E. Asia</a:t>
            </a:r>
            <a:endParaRPr lang="en-US" sz="2000" u="sng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21" y="3215455"/>
            <a:ext cx="7589731" cy="3512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900" dirty="0" smtClean="0"/>
              <a:t>1955 </a:t>
            </a:r>
            <a:r>
              <a:rPr lang="en-US" sz="1900" dirty="0" smtClean="0"/>
              <a:t>– Mutually Assured Destruction or </a:t>
            </a:r>
            <a:r>
              <a:rPr lang="en-US" sz="1900" u="sng" dirty="0" smtClean="0">
                <a:solidFill>
                  <a:srgbClr val="FFFF00"/>
                </a:solidFill>
              </a:rPr>
              <a:t>MAD</a:t>
            </a:r>
            <a:r>
              <a:rPr lang="en-US" sz="1900" dirty="0" smtClean="0"/>
              <a:t> Plan introduced by John Foster Dulles</a:t>
            </a:r>
          </a:p>
          <a:p>
            <a:pPr>
              <a:buNone/>
            </a:pPr>
            <a:r>
              <a:rPr lang="en-US" sz="2000" dirty="0" smtClean="0"/>
              <a:t>1955 – S.U. creates </a:t>
            </a:r>
            <a:r>
              <a:rPr lang="en-US" sz="2000" u="sng" dirty="0" smtClean="0">
                <a:solidFill>
                  <a:srgbClr val="FFFF00"/>
                </a:solidFill>
              </a:rPr>
              <a:t>Warsaw</a:t>
            </a:r>
            <a:r>
              <a:rPr lang="en-US" sz="2000" dirty="0" smtClean="0"/>
              <a:t> Pact to offset NATO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32" y="3286248"/>
            <a:ext cx="4548211" cy="3174861"/>
          </a:xfrm>
          <a:prstGeom prst="rect">
            <a:avLst/>
          </a:prstGeom>
        </p:spPr>
      </p:pic>
      <p:pic>
        <p:nvPicPr>
          <p:cNvPr id="7" name="Picture 6" descr="Screen Shot 2013-08-15 at 9.18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298" y="3596118"/>
            <a:ext cx="4207458" cy="208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1956 </a:t>
            </a:r>
            <a:r>
              <a:rPr lang="en-US" sz="1800" dirty="0" smtClean="0"/>
              <a:t>– New Soviet Premier </a:t>
            </a:r>
            <a:r>
              <a:rPr lang="en-US" sz="1800" u="sng" dirty="0" smtClean="0">
                <a:solidFill>
                  <a:srgbClr val="FFFF00"/>
                </a:solidFill>
              </a:rPr>
              <a:t>Nikita Khrushchev</a:t>
            </a:r>
            <a:r>
              <a:rPr lang="en-US" sz="1800" dirty="0" smtClean="0"/>
              <a:t> proposes idea of “</a:t>
            </a:r>
            <a:r>
              <a:rPr lang="en-US" sz="1800" u="sng" dirty="0" smtClean="0">
                <a:solidFill>
                  <a:srgbClr val="FFFF00"/>
                </a:solidFill>
              </a:rPr>
              <a:t>peaceful coexistence</a:t>
            </a:r>
            <a:r>
              <a:rPr lang="en-US" sz="1800" dirty="0" smtClean="0"/>
              <a:t>”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71" y="2430303"/>
            <a:ext cx="5757188" cy="4257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1957 </a:t>
            </a:r>
            <a:r>
              <a:rPr lang="en-US" dirty="0" smtClean="0"/>
              <a:t>– </a:t>
            </a:r>
            <a:r>
              <a:rPr lang="en-US" u="sng" dirty="0" smtClean="0">
                <a:solidFill>
                  <a:srgbClr val="FFFF00"/>
                </a:solidFill>
              </a:rPr>
              <a:t>Sputnik</a:t>
            </a:r>
            <a:r>
              <a:rPr lang="en-US" dirty="0" smtClean="0"/>
              <a:t> launches the U.S. &amp; Soviets into a </a:t>
            </a:r>
            <a:r>
              <a:rPr lang="en-US" u="sng" dirty="0" smtClean="0">
                <a:solidFill>
                  <a:srgbClr val="FFFF00"/>
                </a:solidFill>
              </a:rPr>
              <a:t>space</a:t>
            </a:r>
            <a:r>
              <a:rPr lang="en-US" dirty="0" smtClean="0"/>
              <a:t> race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13100"/>
            <a:ext cx="2678909" cy="3592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359" y="3298602"/>
            <a:ext cx="5536507" cy="234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1957 </a:t>
            </a:r>
            <a:r>
              <a:rPr lang="en-US" sz="1600" dirty="0" smtClean="0"/>
              <a:t>– *</a:t>
            </a:r>
            <a:r>
              <a:rPr lang="en-US" sz="1600" u="sng" dirty="0" smtClean="0">
                <a:solidFill>
                  <a:srgbClr val="FFFF00"/>
                </a:solidFill>
              </a:rPr>
              <a:t>Eisenhower</a:t>
            </a:r>
            <a:r>
              <a:rPr lang="en-US" sz="1600" dirty="0" smtClean="0"/>
              <a:t> Doctrine is offered to </a:t>
            </a:r>
            <a:r>
              <a:rPr lang="en-US" sz="1600" u="sng" dirty="0" smtClean="0">
                <a:solidFill>
                  <a:srgbClr val="FFFF00"/>
                </a:solidFill>
              </a:rPr>
              <a:t>Middle East</a:t>
            </a:r>
            <a:r>
              <a:rPr lang="en-US" sz="1600" dirty="0" smtClean="0"/>
              <a:t> countries</a:t>
            </a:r>
          </a:p>
          <a:p>
            <a:pPr>
              <a:buNone/>
            </a:pPr>
            <a:r>
              <a:rPr lang="en-US" sz="1600" dirty="0" smtClean="0"/>
              <a:t>1959 – Communist dictator </a:t>
            </a:r>
            <a:r>
              <a:rPr lang="en-US" sz="1600" u="sng" dirty="0" smtClean="0">
                <a:solidFill>
                  <a:srgbClr val="FFFF00"/>
                </a:solidFill>
              </a:rPr>
              <a:t>Fidel Castro</a:t>
            </a:r>
            <a:r>
              <a:rPr lang="en-US" sz="1600" dirty="0" smtClean="0"/>
              <a:t> (Cuba), takes power and seizes all US assets and priv. property</a:t>
            </a:r>
          </a:p>
          <a:p>
            <a:pPr>
              <a:buNone/>
            </a:pPr>
            <a:r>
              <a:rPr lang="en-US" sz="1600" dirty="0" smtClean="0"/>
              <a:t>1960 – Francis Gary </a:t>
            </a:r>
            <a:r>
              <a:rPr lang="en-US" sz="1600" u="sng" dirty="0" smtClean="0">
                <a:solidFill>
                  <a:srgbClr val="FFFF00"/>
                </a:solidFill>
              </a:rPr>
              <a:t>Powers</a:t>
            </a:r>
            <a:r>
              <a:rPr lang="en-US" sz="1600" dirty="0" smtClean="0"/>
              <a:t> is shot down in his </a:t>
            </a:r>
            <a:r>
              <a:rPr lang="en-US" sz="1600" u="sng" dirty="0" smtClean="0">
                <a:solidFill>
                  <a:srgbClr val="FFFF00"/>
                </a:solidFill>
              </a:rPr>
              <a:t>U-2</a:t>
            </a:r>
            <a:r>
              <a:rPr lang="en-US" sz="1600" dirty="0" smtClean="0"/>
              <a:t> spy plane over U.S.S.R.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4" y="3557955"/>
            <a:ext cx="2049926" cy="307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126" y="3557955"/>
            <a:ext cx="3984842" cy="2907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241" y="4027067"/>
            <a:ext cx="2367620" cy="189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F. Kennedy (D)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513" r="-8513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F. Kennedy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1961 – Soviets begin constructing </a:t>
            </a:r>
            <a:r>
              <a:rPr lang="en-US" sz="2800" u="sng" dirty="0" smtClean="0">
                <a:solidFill>
                  <a:srgbClr val="FFFF00"/>
                </a:solidFill>
              </a:rPr>
              <a:t>Berlin Wall</a:t>
            </a:r>
            <a:endParaRPr lang="en-US" sz="2800" u="sng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48" y="2677947"/>
            <a:ext cx="5999361" cy="3966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567282" cy="5942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659" y="3652657"/>
            <a:ext cx="3967858" cy="297589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3378976" y="2322345"/>
            <a:ext cx="2419653" cy="17057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67282" y="1"/>
            <a:ext cx="26937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East &amp; West Germany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East and West Berlin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976" y="6137203"/>
            <a:ext cx="322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Black"/>
                <a:cs typeface="Arial Black"/>
              </a:rPr>
              <a:t>Berlin Wall</a:t>
            </a:r>
            <a:endParaRPr lang="en-US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207527" y="5618045"/>
            <a:ext cx="1520330" cy="6674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F. Kennedy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1961 </a:t>
            </a:r>
            <a:r>
              <a:rPr lang="en-US" sz="1600" dirty="0" smtClean="0"/>
              <a:t>– </a:t>
            </a:r>
            <a:r>
              <a:rPr lang="en-US" sz="1600" u="sng" dirty="0" smtClean="0">
                <a:solidFill>
                  <a:srgbClr val="FFFF00"/>
                </a:solidFill>
              </a:rPr>
              <a:t>Bay</a:t>
            </a:r>
            <a:r>
              <a:rPr lang="en-US" sz="1600" dirty="0" smtClean="0"/>
              <a:t> of </a:t>
            </a:r>
            <a:r>
              <a:rPr lang="en-US" sz="1600" u="sng" dirty="0" smtClean="0">
                <a:solidFill>
                  <a:srgbClr val="FFFF00"/>
                </a:solidFill>
              </a:rPr>
              <a:t>Pigs</a:t>
            </a:r>
            <a:r>
              <a:rPr lang="en-US" sz="1600" dirty="0" smtClean="0"/>
              <a:t> invasion by 1500 CIA-trained Cuban exiles in attempt to overthrow Castro (Failure)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2" y="2768072"/>
            <a:ext cx="5194300" cy="353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22" y="3484860"/>
            <a:ext cx="3583510" cy="210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F. Kennedy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1962 </a:t>
            </a:r>
            <a:r>
              <a:rPr lang="en-US" sz="1600" dirty="0" smtClean="0"/>
              <a:t>– U.S. President JFK and Soviet Premiere Khrushchev involve world in the </a:t>
            </a:r>
            <a:r>
              <a:rPr lang="en-US" sz="1600" u="sng" dirty="0" smtClean="0">
                <a:solidFill>
                  <a:srgbClr val="FFFF00"/>
                </a:solidFill>
              </a:rPr>
              <a:t>Cuban Missile Crisis</a:t>
            </a:r>
            <a:endParaRPr lang="en-US" sz="1600" u="sng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4" y="2463081"/>
            <a:ext cx="5965024" cy="423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892" y="3096414"/>
            <a:ext cx="3073039" cy="2418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Harry Truman (D)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01" r="-8601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F. Kennedy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1963 </a:t>
            </a:r>
            <a:r>
              <a:rPr lang="en-US" sz="1800" dirty="0" smtClean="0"/>
              <a:t>– JFK is </a:t>
            </a:r>
            <a:r>
              <a:rPr lang="en-US" sz="1800" u="sng" dirty="0" smtClean="0">
                <a:solidFill>
                  <a:srgbClr val="FFFF00"/>
                </a:solidFill>
              </a:rPr>
              <a:t>shot and killed</a:t>
            </a:r>
            <a:r>
              <a:rPr lang="en-US" sz="1800" dirty="0" smtClean="0"/>
              <a:t> in Dallas, TX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181" y="2549407"/>
            <a:ext cx="4456545" cy="3597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9" y="3399132"/>
            <a:ext cx="3962400" cy="204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Johnson sworn in on Air Force 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48" y="1857394"/>
            <a:ext cx="6045791" cy="47842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Lyndon B. Johnson (D)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82" r="-8682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Lyndon B. Johnson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1964 – U.S. passes resolution to increase troops in </a:t>
            </a:r>
            <a:r>
              <a:rPr lang="en-US" u="sng" dirty="0" smtClean="0">
                <a:solidFill>
                  <a:srgbClr val="FFFF00"/>
                </a:solidFill>
              </a:rPr>
              <a:t>S. Vietnam</a:t>
            </a:r>
          </a:p>
          <a:p>
            <a:pPr>
              <a:buNone/>
            </a:pPr>
            <a:r>
              <a:rPr lang="en-US" dirty="0" smtClean="0"/>
              <a:t>1968 – U.S. involvement in Vietnam </a:t>
            </a:r>
            <a:r>
              <a:rPr lang="en-US" u="sng" dirty="0" smtClean="0">
                <a:solidFill>
                  <a:srgbClr val="FFFF00"/>
                </a:solidFill>
              </a:rPr>
              <a:t>peaks</a:t>
            </a:r>
            <a:r>
              <a:rPr lang="en-US" dirty="0" smtClean="0"/>
              <a:t>; popular opinion </a:t>
            </a:r>
            <a:r>
              <a:rPr lang="en-US" u="sng" dirty="0" smtClean="0">
                <a:solidFill>
                  <a:srgbClr val="FFFF00"/>
                </a:solidFill>
              </a:rPr>
              <a:t>drops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14" y="3238656"/>
            <a:ext cx="4391719" cy="3425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422124"/>
            <a:ext cx="848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3">
                    <a:lumMod val="75000"/>
                  </a:schemeClr>
                </a:solidFill>
                <a:latin typeface="Arial Black"/>
                <a:cs typeface="Arial Black"/>
              </a:rPr>
              <a:t>More on this later</a:t>
            </a:r>
            <a:endParaRPr lang="en-US" sz="6000" b="1" dirty="0">
              <a:solidFill>
                <a:schemeClr val="accent3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Nixon (R)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82" r="-8682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Nixon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1969 – NASA achieves </a:t>
            </a:r>
            <a:r>
              <a:rPr lang="en-US" u="sng" dirty="0" smtClean="0">
                <a:solidFill>
                  <a:srgbClr val="FFFF00"/>
                </a:solidFill>
              </a:rPr>
              <a:t>moon</a:t>
            </a:r>
            <a:r>
              <a:rPr lang="en-US" dirty="0" smtClean="0"/>
              <a:t> landing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46" y="2925149"/>
            <a:ext cx="4242854" cy="3248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408" y="2925149"/>
            <a:ext cx="4399868" cy="324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Nixon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1972 </a:t>
            </a:r>
            <a:r>
              <a:rPr lang="en-US" dirty="0" smtClean="0"/>
              <a:t>– Nixon recognizes </a:t>
            </a:r>
            <a:r>
              <a:rPr lang="en-US" u="sng" dirty="0" smtClean="0">
                <a:solidFill>
                  <a:srgbClr val="FFFF00"/>
                </a:solidFill>
              </a:rPr>
              <a:t>China</a:t>
            </a:r>
            <a:r>
              <a:rPr lang="en-US" dirty="0" smtClean="0"/>
              <a:t> &amp; visits the </a:t>
            </a:r>
            <a:r>
              <a:rPr lang="en-US" u="sng" dirty="0" smtClean="0">
                <a:solidFill>
                  <a:srgbClr val="FFFF00"/>
                </a:solidFill>
              </a:rPr>
              <a:t>Soviet Union</a:t>
            </a:r>
            <a:endParaRPr lang="en-US" u="sng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1" y="2567983"/>
            <a:ext cx="3033660" cy="3974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59" y="2853912"/>
            <a:ext cx="4708341" cy="3607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Nixon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1972 </a:t>
            </a:r>
            <a:r>
              <a:rPr lang="en-US" dirty="0" smtClean="0"/>
              <a:t>– First Strategic A</a:t>
            </a:r>
            <a:r>
              <a:rPr lang="en-US" u="sng" dirty="0" smtClean="0">
                <a:solidFill>
                  <a:srgbClr val="FFFF00"/>
                </a:solidFill>
              </a:rPr>
              <a:t>rms</a:t>
            </a:r>
            <a:r>
              <a:rPr lang="en-US" dirty="0" smtClean="0"/>
              <a:t> Limitation T</a:t>
            </a:r>
            <a:r>
              <a:rPr lang="en-US" u="sng" dirty="0" smtClean="0">
                <a:solidFill>
                  <a:srgbClr val="FFFF00"/>
                </a:solidFill>
              </a:rPr>
              <a:t>reaty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(SALT)</a:t>
            </a:r>
          </a:p>
          <a:p>
            <a:pPr>
              <a:buNone/>
            </a:pPr>
            <a:r>
              <a:rPr lang="en-US" dirty="0" smtClean="0"/>
              <a:t>1973 – U.S. pulls out of </a:t>
            </a:r>
            <a:r>
              <a:rPr lang="en-US" u="sng" dirty="0" smtClean="0">
                <a:solidFill>
                  <a:srgbClr val="FFFF00"/>
                </a:solidFill>
              </a:rPr>
              <a:t>Vietnam</a:t>
            </a:r>
            <a:r>
              <a:rPr lang="en-US" dirty="0" smtClean="0"/>
              <a:t>; 1975 </a:t>
            </a:r>
            <a:r>
              <a:rPr lang="en-US" u="sng" dirty="0" smtClean="0">
                <a:solidFill>
                  <a:srgbClr val="FFFF00"/>
                </a:solidFill>
              </a:rPr>
              <a:t>dominos</a:t>
            </a:r>
            <a:r>
              <a:rPr lang="en-US" dirty="0" smtClean="0"/>
              <a:t> fall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32" y="3236556"/>
            <a:ext cx="5920712" cy="3224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Gerald Ford (R)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1" y="2057400"/>
            <a:ext cx="7801847" cy="440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Carter (D)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01" r="-8601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Harry Truman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1945 – </a:t>
            </a:r>
            <a:r>
              <a:rPr lang="en-US" u="sng" dirty="0" smtClean="0">
                <a:solidFill>
                  <a:srgbClr val="FFFF00"/>
                </a:solidFill>
              </a:rPr>
              <a:t>WWII</a:t>
            </a:r>
            <a:r>
              <a:rPr lang="en-US" dirty="0" smtClean="0"/>
              <a:t> ends with Truman’s decision to drop </a:t>
            </a:r>
            <a:r>
              <a:rPr lang="en-US" u="sng" dirty="0" smtClean="0">
                <a:solidFill>
                  <a:srgbClr val="FFFF00"/>
                </a:solidFill>
              </a:rPr>
              <a:t>A-bomb</a:t>
            </a:r>
            <a:r>
              <a:rPr lang="en-US" dirty="0" smtClean="0"/>
              <a:t> on Japan</a:t>
            </a:r>
          </a:p>
          <a:p>
            <a:pPr>
              <a:buNone/>
            </a:pPr>
            <a:r>
              <a:rPr lang="en-US" dirty="0" smtClean="0"/>
              <a:t>1954 – The U</a:t>
            </a:r>
            <a:r>
              <a:rPr lang="en-US" u="sng" dirty="0" smtClean="0">
                <a:solidFill>
                  <a:srgbClr val="FFFF00"/>
                </a:solidFill>
              </a:rPr>
              <a:t>nited</a:t>
            </a:r>
            <a:r>
              <a:rPr lang="en-US" dirty="0" smtClean="0"/>
              <a:t> N</a:t>
            </a:r>
            <a:r>
              <a:rPr lang="en-US" u="sng" dirty="0" smtClean="0">
                <a:solidFill>
                  <a:srgbClr val="FFFF00"/>
                </a:solidFill>
              </a:rPr>
              <a:t>ations</a:t>
            </a:r>
            <a:r>
              <a:rPr lang="en-US" dirty="0" smtClean="0"/>
              <a:t> is created</a:t>
            </a:r>
          </a:p>
          <a:p>
            <a:pPr>
              <a:buNone/>
            </a:pPr>
            <a:r>
              <a:rPr lang="en-US" dirty="0" smtClean="0"/>
              <a:t>1946 – W. Churchill claimed an </a:t>
            </a:r>
            <a:r>
              <a:rPr lang="en-US" u="sng" dirty="0" smtClean="0">
                <a:solidFill>
                  <a:srgbClr val="FFFF00"/>
                </a:solidFill>
              </a:rPr>
              <a:t>Iron Curtain</a:t>
            </a:r>
            <a:r>
              <a:rPr lang="en-US" dirty="0" smtClean="0"/>
              <a:t> has descended upon Europe</a:t>
            </a:r>
          </a:p>
          <a:p>
            <a:pPr>
              <a:buNone/>
            </a:pPr>
            <a:r>
              <a:rPr lang="en-US" dirty="0" smtClean="0"/>
              <a:t>1947 – *</a:t>
            </a:r>
            <a:r>
              <a:rPr lang="en-US" u="sng" dirty="0" smtClean="0">
                <a:solidFill>
                  <a:srgbClr val="FFFF00"/>
                </a:solidFill>
              </a:rPr>
              <a:t>Truman</a:t>
            </a:r>
            <a:r>
              <a:rPr lang="en-US" dirty="0" smtClean="0"/>
              <a:t> Doctrine aid is aimed at saving </a:t>
            </a:r>
            <a:r>
              <a:rPr lang="en-US" u="sng" dirty="0" smtClean="0">
                <a:solidFill>
                  <a:srgbClr val="FFFF00"/>
                </a:solidFill>
              </a:rPr>
              <a:t>Greece</a:t>
            </a:r>
            <a:r>
              <a:rPr lang="en-US" dirty="0" smtClean="0"/>
              <a:t> &amp; </a:t>
            </a:r>
            <a:r>
              <a:rPr lang="en-US" u="sng" dirty="0" smtClean="0">
                <a:solidFill>
                  <a:srgbClr val="FFFF00"/>
                </a:solidFill>
              </a:rPr>
              <a:t>Turkey</a:t>
            </a:r>
          </a:p>
          <a:p>
            <a:pPr>
              <a:buNone/>
            </a:pPr>
            <a:r>
              <a:rPr lang="en-US" sz="2162" dirty="0" smtClean="0"/>
              <a:t>1948 – U.S.S.R. cuts off supply route to W. </a:t>
            </a:r>
            <a:r>
              <a:rPr lang="en-US" sz="2162" u="sng" dirty="0" smtClean="0">
                <a:solidFill>
                  <a:srgbClr val="FFFF00"/>
                </a:solidFill>
              </a:rPr>
              <a:t>Berlin</a:t>
            </a:r>
            <a:r>
              <a:rPr lang="en-US" sz="2162" dirty="0" smtClean="0"/>
              <a:t> and U.S. responds with an </a:t>
            </a:r>
            <a:r>
              <a:rPr lang="en-US" sz="2162" u="sng" dirty="0" smtClean="0">
                <a:solidFill>
                  <a:srgbClr val="FFFF00"/>
                </a:solidFill>
              </a:rPr>
              <a:t>airlift</a:t>
            </a:r>
          </a:p>
          <a:p>
            <a:pPr>
              <a:buNone/>
            </a:pPr>
            <a:r>
              <a:rPr lang="en-US" dirty="0" smtClean="0"/>
              <a:t>1948 – *</a:t>
            </a:r>
            <a:r>
              <a:rPr lang="en-US" u="sng" dirty="0" smtClean="0">
                <a:solidFill>
                  <a:srgbClr val="FFFF00"/>
                </a:solidFill>
              </a:rPr>
              <a:t>Marshall</a:t>
            </a:r>
            <a:r>
              <a:rPr lang="en-US" dirty="0" smtClean="0"/>
              <a:t> Plan aid will rebuild </a:t>
            </a:r>
            <a:r>
              <a:rPr lang="en-US" u="sng" dirty="0" smtClean="0">
                <a:solidFill>
                  <a:srgbClr val="FFFF00"/>
                </a:solidFill>
              </a:rPr>
              <a:t>Western Europe</a:t>
            </a:r>
          </a:p>
          <a:p>
            <a:pPr>
              <a:buNone/>
            </a:pPr>
            <a:r>
              <a:rPr lang="en-US" dirty="0" smtClean="0"/>
              <a:t>1949 – U.S.S.R. detonates their first </a:t>
            </a:r>
            <a:r>
              <a:rPr lang="en-US" u="sng" dirty="0" smtClean="0">
                <a:solidFill>
                  <a:srgbClr val="FFFF00"/>
                </a:solidFill>
              </a:rPr>
              <a:t>A-bomb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Carter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1979 – Soviets invade </a:t>
            </a:r>
            <a:r>
              <a:rPr lang="en-US" u="sng" dirty="0" smtClean="0">
                <a:solidFill>
                  <a:srgbClr val="FFFF00"/>
                </a:solidFill>
              </a:rPr>
              <a:t>Afghanistan</a:t>
            </a:r>
          </a:p>
          <a:p>
            <a:pPr>
              <a:buNone/>
            </a:pPr>
            <a:r>
              <a:rPr lang="en-US" dirty="0" smtClean="0"/>
              <a:t>1980 – U.S. supports </a:t>
            </a:r>
            <a:r>
              <a:rPr lang="en-US" u="sng" dirty="0" smtClean="0">
                <a:solidFill>
                  <a:srgbClr val="FFFF00"/>
                </a:solidFill>
              </a:rPr>
              <a:t>freedom</a:t>
            </a:r>
            <a:r>
              <a:rPr lang="en-US" dirty="0" smtClean="0"/>
              <a:t> fighters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483" y="3495052"/>
            <a:ext cx="4631488" cy="2778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09956"/>
            <a:ext cx="3418652" cy="2563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Carter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1980 </a:t>
            </a:r>
            <a:r>
              <a:rPr lang="en-US" dirty="0" smtClean="0"/>
              <a:t>– U.S. boycotts Moscow </a:t>
            </a:r>
            <a:r>
              <a:rPr lang="en-US" u="sng" dirty="0" smtClean="0">
                <a:solidFill>
                  <a:srgbClr val="FFFF00"/>
                </a:solidFill>
              </a:rPr>
              <a:t>Summer Olympics</a:t>
            </a:r>
            <a:r>
              <a:rPr lang="en-US" dirty="0" smtClean="0"/>
              <a:t> in </a:t>
            </a:r>
            <a:r>
              <a:rPr lang="en-US" dirty="0" smtClean="0"/>
              <a:t>protest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664" y="2701674"/>
            <a:ext cx="2852596" cy="3964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96" y="2701673"/>
            <a:ext cx="2648430" cy="3960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Carter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1980 </a:t>
            </a:r>
            <a:r>
              <a:rPr lang="en-US" dirty="0" smtClean="0"/>
              <a:t>– “</a:t>
            </a:r>
            <a:r>
              <a:rPr lang="en-US" u="sng" dirty="0" smtClean="0">
                <a:solidFill>
                  <a:srgbClr val="FFFF00"/>
                </a:solidFill>
              </a:rPr>
              <a:t>Miracle on Ice</a:t>
            </a:r>
            <a:r>
              <a:rPr lang="en-US" dirty="0" smtClean="0"/>
              <a:t>” occurs during Winter Olympics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58" y="2562550"/>
            <a:ext cx="3937623" cy="3898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0" y="3035789"/>
            <a:ext cx="3810000" cy="292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Miracle on 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347" y="1685984"/>
            <a:ext cx="5094146" cy="5043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Ronald Reagan (R)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01" r="-8601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Ronald Reagan (R)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1983 – Strategic Defense Initiative or </a:t>
            </a:r>
            <a:r>
              <a:rPr lang="en-US" sz="2000" u="sng" dirty="0" smtClean="0">
                <a:solidFill>
                  <a:srgbClr val="FFFF00"/>
                </a:solidFill>
              </a:rPr>
              <a:t>Star Wars</a:t>
            </a:r>
            <a:r>
              <a:rPr lang="en-US" sz="2000" dirty="0" smtClean="0"/>
              <a:t> initiated by President Reagan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95" y="2530001"/>
            <a:ext cx="6482654" cy="4140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Ronald Reagan (R)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1985 </a:t>
            </a:r>
            <a:r>
              <a:rPr lang="en-US" sz="2000" dirty="0" smtClean="0"/>
              <a:t>– </a:t>
            </a:r>
            <a:r>
              <a:rPr lang="en-US" sz="2000" u="sng" dirty="0" smtClean="0">
                <a:solidFill>
                  <a:srgbClr val="FFFF00"/>
                </a:solidFill>
              </a:rPr>
              <a:t>Gorbachev</a:t>
            </a:r>
            <a:r>
              <a:rPr lang="en-US" sz="2000" dirty="0" smtClean="0"/>
              <a:t> comes to power and introduces </a:t>
            </a:r>
            <a:r>
              <a:rPr lang="en-US" sz="2000" u="sng" dirty="0" smtClean="0">
                <a:solidFill>
                  <a:srgbClr val="FFFF00"/>
                </a:solidFill>
              </a:rPr>
              <a:t>democratic</a:t>
            </a:r>
            <a:r>
              <a:rPr lang="en-US" sz="2000" dirty="0" smtClean="0"/>
              <a:t> (Glasnost) and </a:t>
            </a:r>
            <a:r>
              <a:rPr lang="en-US" sz="2000" u="sng" dirty="0" smtClean="0">
                <a:solidFill>
                  <a:srgbClr val="FFFF00"/>
                </a:solidFill>
              </a:rPr>
              <a:t>Capitalism</a:t>
            </a:r>
            <a:r>
              <a:rPr lang="en-US" sz="2000" dirty="0" smtClean="0"/>
              <a:t>       (Perestroika) reforms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37" y="2827563"/>
            <a:ext cx="2806157" cy="3921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391" y="3188101"/>
            <a:ext cx="4129129" cy="2811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Ronald Reagan (R)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1989 </a:t>
            </a:r>
            <a:r>
              <a:rPr lang="en-US" dirty="0" smtClean="0"/>
              <a:t>– </a:t>
            </a:r>
            <a:r>
              <a:rPr lang="en-US" u="sng" dirty="0" smtClean="0">
                <a:solidFill>
                  <a:srgbClr val="FFFF00"/>
                </a:solidFill>
              </a:rPr>
              <a:t>Tiananmen Square</a:t>
            </a:r>
            <a:r>
              <a:rPr lang="en-US" dirty="0" smtClean="0"/>
              <a:t> Massacre in </a:t>
            </a:r>
            <a:r>
              <a:rPr lang="en-US" u="sng" dirty="0" smtClean="0">
                <a:solidFill>
                  <a:srgbClr val="FFFF00"/>
                </a:solidFill>
              </a:rPr>
              <a:t>China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09" y="3044531"/>
            <a:ext cx="4854934" cy="319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541" y="2651109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Ronald Reagan (R)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/>
            </a:r>
            <a:r>
              <a:rPr lang="en-US" dirty="0" smtClean="0"/>
              <a:t>1988 </a:t>
            </a:r>
            <a:r>
              <a:rPr lang="en-US" dirty="0" smtClean="0"/>
              <a:t>– Soviets </a:t>
            </a:r>
            <a:r>
              <a:rPr lang="en-US" u="sng" dirty="0" smtClean="0">
                <a:solidFill>
                  <a:srgbClr val="FFFF00"/>
                </a:solidFill>
              </a:rPr>
              <a:t>leave</a:t>
            </a:r>
            <a:r>
              <a:rPr lang="en-US" dirty="0" smtClean="0"/>
              <a:t> Afghanistan (beaten &amp; frustrated)</a:t>
            </a:r>
          </a:p>
          <a:p>
            <a:pPr>
              <a:buNone/>
            </a:pPr>
            <a:r>
              <a:rPr lang="en-US" dirty="0" smtClean="0"/>
              <a:t>1989 – Berlin Wall </a:t>
            </a:r>
            <a:r>
              <a:rPr lang="en-US" u="sng" dirty="0" smtClean="0">
                <a:solidFill>
                  <a:srgbClr val="FFFF00"/>
                </a:solidFill>
              </a:rPr>
              <a:t>falls</a:t>
            </a:r>
            <a:r>
              <a:rPr lang="en-US" dirty="0" smtClean="0"/>
              <a:t>; S.U. loses its </a:t>
            </a:r>
            <a:r>
              <a:rPr lang="en-US" u="sng" dirty="0" smtClean="0">
                <a:solidFill>
                  <a:srgbClr val="FFFF00"/>
                </a:solidFill>
              </a:rPr>
              <a:t>satellite</a:t>
            </a:r>
            <a:r>
              <a:rPr lang="en-US" dirty="0" smtClean="0"/>
              <a:t> nations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23108"/>
            <a:ext cx="4597027" cy="2998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207" y="3846106"/>
            <a:ext cx="3600729" cy="2400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Bush Sr. (R)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01" r="-8601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Harry Truman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1949 – Civil War in </a:t>
            </a:r>
            <a:r>
              <a:rPr lang="en-US" sz="1800" u="sng" dirty="0" smtClean="0">
                <a:solidFill>
                  <a:srgbClr val="FFFF00"/>
                </a:solidFill>
              </a:rPr>
              <a:t>China</a:t>
            </a:r>
            <a:r>
              <a:rPr lang="en-US" sz="1800" dirty="0" smtClean="0"/>
              <a:t> turns most populous country into a </a:t>
            </a:r>
            <a:r>
              <a:rPr lang="en-US" sz="1800" u="sng" dirty="0" smtClean="0">
                <a:solidFill>
                  <a:schemeClr val="accent4"/>
                </a:solidFill>
              </a:rPr>
              <a:t>Communist</a:t>
            </a:r>
            <a:r>
              <a:rPr lang="en-US" sz="1800" dirty="0" smtClean="0"/>
              <a:t> Nation</a:t>
            </a:r>
            <a:endParaRPr lang="en-US" sz="1600" dirty="0" smtClean="0"/>
          </a:p>
          <a:p>
            <a:pPr>
              <a:buNone/>
            </a:pPr>
            <a:r>
              <a:rPr lang="en-US" sz="1800" dirty="0" smtClean="0"/>
              <a:t>1949 – *</a:t>
            </a:r>
            <a:r>
              <a:rPr lang="en-US" sz="1800" u="sng" dirty="0" smtClean="0">
                <a:solidFill>
                  <a:srgbClr val="FFFF00"/>
                </a:solidFill>
              </a:rPr>
              <a:t>N.A.T.O.</a:t>
            </a:r>
            <a:r>
              <a:rPr lang="en-US" sz="1800" dirty="0" smtClean="0"/>
              <a:t> Alliance is created to offset Soviet influence in </a:t>
            </a:r>
            <a:r>
              <a:rPr lang="en-US" sz="1800" u="sng" dirty="0" smtClean="0">
                <a:solidFill>
                  <a:srgbClr val="FFFF00"/>
                </a:solidFill>
              </a:rPr>
              <a:t>E</a:t>
            </a:r>
            <a:r>
              <a:rPr lang="en-US" sz="1800" dirty="0" smtClean="0"/>
              <a:t>. Europe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8" y="3405046"/>
            <a:ext cx="2781300" cy="292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609" y="3405046"/>
            <a:ext cx="5738519" cy="2865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Bush Sr.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1991 – Soviet Union </a:t>
            </a:r>
            <a:r>
              <a:rPr lang="en-US" u="sng" dirty="0" smtClean="0">
                <a:solidFill>
                  <a:srgbClr val="FFFF00"/>
                </a:solidFill>
              </a:rPr>
              <a:t>collapses</a:t>
            </a:r>
          </a:p>
          <a:p>
            <a:pPr>
              <a:buNone/>
            </a:pPr>
            <a:r>
              <a:rPr lang="en-US" dirty="0" smtClean="0"/>
              <a:t>1991 – Russia elects </a:t>
            </a:r>
            <a:r>
              <a:rPr lang="en-US" u="sng" dirty="0" smtClean="0">
                <a:solidFill>
                  <a:srgbClr val="FFFF00"/>
                </a:solidFill>
              </a:rPr>
              <a:t>Boris Yeltsin</a:t>
            </a:r>
            <a:r>
              <a:rPr lang="en-US" dirty="0" smtClean="0"/>
              <a:t> to lead new </a:t>
            </a:r>
            <a:r>
              <a:rPr lang="en-US" u="sng" dirty="0" smtClean="0">
                <a:solidFill>
                  <a:srgbClr val="FFFF00"/>
                </a:solidFill>
              </a:rPr>
              <a:t>democracy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066" y="3328383"/>
            <a:ext cx="3106535" cy="3270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5" y="3271020"/>
            <a:ext cx="444500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/>
          <a:lstStyle/>
          <a:p>
            <a:endParaRPr lang="en-US" dirty="0" smtClean="0"/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No more Soviet Union means no more Cold War. 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endParaRPr lang="en-US" sz="400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smtClean="0">
                <a:solidFill>
                  <a:srgbClr val="FFFF00"/>
                </a:solidFill>
              </a:rPr>
              <a:t>Capitalism </a:t>
            </a:r>
            <a:r>
              <a:rPr lang="en-US" sz="4000" dirty="0" smtClean="0">
                <a:solidFill>
                  <a:srgbClr val="FFFF00"/>
                </a:solidFill>
              </a:rPr>
              <a:t>wins and Communism loses!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Harry Truman (D)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1950 – *</a:t>
            </a:r>
            <a:r>
              <a:rPr lang="en-US" sz="1600" u="sng" dirty="0" smtClean="0">
                <a:solidFill>
                  <a:srgbClr val="FFFF00"/>
                </a:solidFill>
              </a:rPr>
              <a:t>Korean</a:t>
            </a:r>
            <a:r>
              <a:rPr lang="en-US" sz="1600" dirty="0" smtClean="0"/>
              <a:t> Conflict begins; as a result United Nations police action begins to defend S. Korea</a:t>
            </a:r>
          </a:p>
          <a:p>
            <a:pPr>
              <a:buNone/>
            </a:pPr>
            <a:r>
              <a:rPr lang="en-US" sz="1600" dirty="0" smtClean="0"/>
              <a:t>1950 – (R) Sen. </a:t>
            </a:r>
            <a:r>
              <a:rPr lang="en-US" sz="1600" u="sng" dirty="0" smtClean="0">
                <a:solidFill>
                  <a:srgbClr val="FFFF00"/>
                </a:solidFill>
              </a:rPr>
              <a:t>J. McCarthy</a:t>
            </a:r>
            <a:r>
              <a:rPr lang="en-US" sz="1600" dirty="0" smtClean="0"/>
              <a:t> claims communists have infested the </a:t>
            </a:r>
            <a:r>
              <a:rPr lang="en-US" sz="1600" u="sng" dirty="0" smtClean="0">
                <a:solidFill>
                  <a:srgbClr val="FFFF00"/>
                </a:solidFill>
              </a:rPr>
              <a:t>government</a:t>
            </a:r>
            <a:r>
              <a:rPr lang="en-US" sz="1600" dirty="0" smtClean="0"/>
              <a:t>, starts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u="sng" dirty="0" smtClean="0">
                <a:solidFill>
                  <a:schemeClr val="accent4"/>
                </a:solidFill>
              </a:rPr>
              <a:t>Red</a:t>
            </a:r>
            <a:r>
              <a:rPr lang="en-US" sz="1600" dirty="0" smtClean="0"/>
              <a:t> Scare</a:t>
            </a:r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>
            <a:lum bright="-14000"/>
          </a:blip>
          <a:srcRect l="-101542" r="-101542"/>
          <a:stretch>
            <a:fillRect/>
          </a:stretch>
        </p:blipFill>
        <p:spPr bwMode="auto">
          <a:xfrm>
            <a:off x="-1997658" y="3096414"/>
            <a:ext cx="8134602" cy="34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880" y="3058470"/>
            <a:ext cx="4532231" cy="3493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Julius &amp; Ethel Rosenberg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057401"/>
            <a:ext cx="9144000" cy="39624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1951 – </a:t>
            </a:r>
            <a:r>
              <a:rPr lang="en-US" sz="1600" u="sng" dirty="0" err="1" smtClean="0">
                <a:solidFill>
                  <a:srgbClr val="FFFF00"/>
                </a:solidFill>
              </a:rPr>
              <a:t>Rosenbergs</a:t>
            </a:r>
            <a:r>
              <a:rPr lang="en-US" sz="1600" dirty="0" smtClean="0"/>
              <a:t> are tried and sentenced for providing nuclear secrets to the Soviets; executed </a:t>
            </a:r>
            <a:r>
              <a:rPr lang="en-US" sz="1600" u="sng" dirty="0" smtClean="0">
                <a:solidFill>
                  <a:srgbClr val="FFFF00"/>
                </a:solidFill>
              </a:rPr>
              <a:t>1953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77" y="2526639"/>
            <a:ext cx="6746852" cy="385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Hydrogen Bomb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1952 – The first </a:t>
            </a:r>
            <a:r>
              <a:rPr lang="en-US" u="sng" dirty="0" smtClean="0">
                <a:solidFill>
                  <a:srgbClr val="FFFF00"/>
                </a:solidFill>
              </a:rPr>
              <a:t>H-Bomb</a:t>
            </a:r>
            <a:r>
              <a:rPr lang="en-US" dirty="0" smtClean="0"/>
              <a:t> is detonated by U.S.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602" y="2560665"/>
            <a:ext cx="5436507" cy="4274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8601" r="-8601"/>
          <a:stretch>
            <a:fillRect/>
          </a:stretch>
        </p:blipFill>
        <p:spPr bwMode="auto">
          <a:xfrm>
            <a:off x="0" y="2057400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Dwight D. Eisenhower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4037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1953 – </a:t>
            </a:r>
            <a:r>
              <a:rPr lang="en-US" sz="2800" u="sng" dirty="0" smtClean="0">
                <a:solidFill>
                  <a:srgbClr val="FFFF00"/>
                </a:solidFill>
              </a:rPr>
              <a:t>Stalin</a:t>
            </a:r>
            <a:r>
              <a:rPr lang="en-US" sz="2800" dirty="0" smtClean="0"/>
              <a:t> Dies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758" y="2590101"/>
            <a:ext cx="5806512" cy="387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120</TotalTime>
  <Words>811</Words>
  <Application>Microsoft Macintosh PowerPoint</Application>
  <PresentationFormat>On-screen Show (4:3)</PresentationFormat>
  <Paragraphs>95</Paragraphs>
  <Slides>41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Focus</vt:lpstr>
      <vt:lpstr>The Cold War</vt:lpstr>
      <vt:lpstr>Harry Truman (D)</vt:lpstr>
      <vt:lpstr>Harry Truman (D)</vt:lpstr>
      <vt:lpstr>Harry Truman (D)</vt:lpstr>
      <vt:lpstr>Harry Truman (D)</vt:lpstr>
      <vt:lpstr>Julius &amp; Ethel Rosenberg </vt:lpstr>
      <vt:lpstr>The Hydrogen Bomb</vt:lpstr>
      <vt:lpstr>Dwight D. Eisenhower (R)</vt:lpstr>
      <vt:lpstr>Dwight D. Eisenhower (R)</vt:lpstr>
      <vt:lpstr>Dwight D. Eisenhower (R)</vt:lpstr>
      <vt:lpstr>Dwight D. Eisenhower (R)</vt:lpstr>
      <vt:lpstr>Dwight D. Eisenhower (R)</vt:lpstr>
      <vt:lpstr>Dwight D. Eisenhower (R)</vt:lpstr>
      <vt:lpstr>Dwight D. Eisenhower (R)</vt:lpstr>
      <vt:lpstr>John F. Kennedy (D)</vt:lpstr>
      <vt:lpstr>John F. Kennedy (D)</vt:lpstr>
      <vt:lpstr>Slide 17</vt:lpstr>
      <vt:lpstr>John F. Kennedy (D)</vt:lpstr>
      <vt:lpstr>John F. Kennedy (D)</vt:lpstr>
      <vt:lpstr>John F. Kennedy (D)</vt:lpstr>
      <vt:lpstr>Johnson sworn in on Air Force One</vt:lpstr>
      <vt:lpstr>Lyndon B. Johnson (D)</vt:lpstr>
      <vt:lpstr>Lyndon B. Johnson (D)</vt:lpstr>
      <vt:lpstr>Richard Nixon (R)</vt:lpstr>
      <vt:lpstr>Richard Nixon (R)</vt:lpstr>
      <vt:lpstr>Richard Nixon (R)</vt:lpstr>
      <vt:lpstr>Richard Nixon (R)</vt:lpstr>
      <vt:lpstr>Gerald Ford (R)</vt:lpstr>
      <vt:lpstr>Jimmy Carter (D)</vt:lpstr>
      <vt:lpstr>Jimmy Carter (D)</vt:lpstr>
      <vt:lpstr>Jimmy Carter (D)</vt:lpstr>
      <vt:lpstr>Jimmy Carter (D)</vt:lpstr>
      <vt:lpstr>Miracle on Ice</vt:lpstr>
      <vt:lpstr>Ronald Reagan (R) </vt:lpstr>
      <vt:lpstr>Ronald Reagan (R) </vt:lpstr>
      <vt:lpstr>Ronald Reagan (R) </vt:lpstr>
      <vt:lpstr>Ronald Reagan (R) </vt:lpstr>
      <vt:lpstr>Ronald Reagan (R) </vt:lpstr>
      <vt:lpstr>George Bush Sr. (R)</vt:lpstr>
      <vt:lpstr>George Bush Sr. (R)</vt:lpstr>
      <vt:lpstr>We Win!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Cold War</dc:title>
  <dc:creator>Karl Sagan</dc:creator>
  <cp:lastModifiedBy>Karl Sagan</cp:lastModifiedBy>
  <cp:revision>6</cp:revision>
  <dcterms:created xsi:type="dcterms:W3CDTF">2013-08-15T14:09:23Z</dcterms:created>
  <dcterms:modified xsi:type="dcterms:W3CDTF">2013-08-15T14:58:47Z</dcterms:modified>
</cp:coreProperties>
</file>