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69" r:id="rId3"/>
    <p:sldId id="270" r:id="rId4"/>
    <p:sldId id="257" r:id="rId5"/>
    <p:sldId id="265" r:id="rId6"/>
    <p:sldId id="271" r:id="rId7"/>
    <p:sldId id="264" r:id="rId8"/>
    <p:sldId id="263" r:id="rId9"/>
    <p:sldId id="262" r:id="rId10"/>
    <p:sldId id="268" r:id="rId11"/>
    <p:sldId id="272" r:id="rId12"/>
    <p:sldId id="261" r:id="rId13"/>
    <p:sldId id="258" r:id="rId14"/>
    <p:sldId id="259" r:id="rId15"/>
    <p:sldId id="260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5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8F51DD9-BAA2-3C4B-B340-7C72FAD8C5EB}" type="datetimeFigureOut">
              <a:rPr lang="en-US" smtClean="0"/>
              <a:t>7/26/11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7294F47-CC10-F14E-AFCD-2AA9911EC07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Last 35 Years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Outcomes: Bill Clinton, George W. Bush, &amp; Barrack Obama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George W. Bush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34" y="1600199"/>
            <a:ext cx="7778816" cy="4390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11, 2001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55192" r="-55192"/>
          <a:stretch>
            <a:fillRect/>
          </a:stretch>
        </p:blipFill>
        <p:spPr bwMode="auto">
          <a:xfrm>
            <a:off x="-1461754" y="1600200"/>
            <a:ext cx="8229600" cy="47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9267" y="1860379"/>
            <a:ext cx="3158902" cy="429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George W. Bush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6"/>
            </a:pPr>
            <a:r>
              <a:rPr lang="en-US" b="1" dirty="0" smtClean="0"/>
              <a:t>September 11, 2001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1800" b="1" u="sng" dirty="0" smtClean="0">
                <a:solidFill>
                  <a:srgbClr val="45FFFF"/>
                </a:solidFill>
              </a:rPr>
              <a:t>Islamic Fundamentalist</a:t>
            </a:r>
            <a:r>
              <a:rPr lang="en-US" sz="1800" dirty="0" smtClean="0"/>
              <a:t> Terrorists from Al-Qaeda flew planes into the World Trade Center in NYC, The Pentagon in Wash DC, and outside of Philadelphia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900" b="1" u="sng" dirty="0" smtClean="0">
                <a:solidFill>
                  <a:srgbClr val="45FFFF"/>
                </a:solidFill>
              </a:rPr>
              <a:t>Osama Bin Laden</a:t>
            </a:r>
            <a:r>
              <a:rPr lang="en-US" sz="1900" dirty="0" smtClean="0"/>
              <a:t> planned the attacks; roughly 3,000 were killed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900" dirty="0" smtClean="0"/>
              <a:t>Bush administration increased </a:t>
            </a:r>
            <a:r>
              <a:rPr lang="en-US" sz="1900" b="1" u="sng" dirty="0" smtClean="0">
                <a:solidFill>
                  <a:srgbClr val="45FFFF"/>
                </a:solidFill>
              </a:rPr>
              <a:t>antiterrorism</a:t>
            </a:r>
            <a:r>
              <a:rPr lang="en-US" sz="1900" dirty="0" smtClean="0"/>
              <a:t> measures</a:t>
            </a:r>
            <a:endParaRPr lang="en-US" sz="19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George W. Bush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9784" y="1600199"/>
            <a:ext cx="9273784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7"/>
            </a:pPr>
            <a:r>
              <a:rPr lang="en-US" b="1" dirty="0" smtClean="0"/>
              <a:t>Invasion of Iraq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US and British forces </a:t>
            </a:r>
            <a:r>
              <a:rPr lang="en-US" sz="1800" b="1" u="sng" dirty="0" smtClean="0">
                <a:solidFill>
                  <a:srgbClr val="45FFFF"/>
                </a:solidFill>
              </a:rPr>
              <a:t>invaded Iraq</a:t>
            </a:r>
            <a:r>
              <a:rPr lang="en-US" sz="1800" dirty="0" smtClean="0"/>
              <a:t> in March of 2003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Feared Saddam had weapons of mass destruction (</a:t>
            </a:r>
            <a:r>
              <a:rPr lang="en-US" sz="1800" b="1" u="sng" dirty="0" smtClean="0">
                <a:solidFill>
                  <a:srgbClr val="45FFFF"/>
                </a:solidFill>
              </a:rPr>
              <a:t>WMD</a:t>
            </a:r>
            <a:r>
              <a:rPr lang="en-US" sz="1800" dirty="0" smtClean="0"/>
              <a:t>), </a:t>
            </a:r>
            <a:r>
              <a:rPr lang="en-US" sz="1800" b="1" u="sng" dirty="0" smtClean="0">
                <a:solidFill>
                  <a:srgbClr val="45FFFF"/>
                </a:solidFill>
              </a:rPr>
              <a:t>none</a:t>
            </a:r>
            <a:r>
              <a:rPr lang="en-US" sz="1800" dirty="0" smtClean="0"/>
              <a:t> were found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700" dirty="0" smtClean="0"/>
              <a:t>Motivation changed to “</a:t>
            </a:r>
            <a:r>
              <a:rPr lang="en-US" sz="1700" b="1" u="sng" dirty="0" smtClean="0">
                <a:solidFill>
                  <a:srgbClr val="45FFFF"/>
                </a:solidFill>
              </a:rPr>
              <a:t>Liberate Iraq</a:t>
            </a:r>
            <a:r>
              <a:rPr lang="en-US" sz="1700" dirty="0" smtClean="0"/>
              <a:t>;” Saddam was found, tried, and executed ‘06</a:t>
            </a:r>
            <a:endParaRPr lang="en-US" sz="17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51474"/>
            <a:ext cx="4268288" cy="3158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1" y="3451474"/>
            <a:ext cx="4621511" cy="3158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George W. Bush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8"/>
            </a:pPr>
            <a:r>
              <a:rPr lang="en-US" b="1" dirty="0" smtClean="0"/>
              <a:t>George W. Bush’s Legacy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b="1" u="sng" dirty="0" smtClean="0">
                <a:solidFill>
                  <a:srgbClr val="45FFFF"/>
                </a:solidFill>
              </a:rPr>
              <a:t>Bad timing</a:t>
            </a:r>
            <a:r>
              <a:rPr lang="en-US" dirty="0" smtClean="0"/>
              <a:t>: 9-11-01</a:t>
            </a:r>
            <a:endParaRPr lang="en-US" sz="20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2200" dirty="0" smtClean="0"/>
              <a:t>Was the invasion of Iraq necessary?  Possible </a:t>
            </a:r>
            <a:r>
              <a:rPr lang="en-US" sz="2200" b="1" u="sng" dirty="0" smtClean="0">
                <a:solidFill>
                  <a:srgbClr val="45FFFF"/>
                </a:solidFill>
              </a:rPr>
              <a:t>oil</a:t>
            </a:r>
            <a:r>
              <a:rPr lang="en-US" sz="2200" dirty="0" smtClean="0"/>
              <a:t> connection?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Positive: Helped </a:t>
            </a:r>
            <a:r>
              <a:rPr lang="en-US" b="1" u="sng" dirty="0" smtClean="0">
                <a:solidFill>
                  <a:srgbClr val="45FFFF"/>
                </a:solidFill>
              </a:rPr>
              <a:t>rid Iraq</a:t>
            </a:r>
            <a:r>
              <a:rPr lang="en-US" dirty="0" smtClean="0"/>
              <a:t> of Saddam Hussein</a:t>
            </a:r>
            <a:endParaRPr lang="en-US" sz="20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b="1" u="sng" dirty="0" smtClean="0">
                <a:solidFill>
                  <a:srgbClr val="45FFFF"/>
                </a:solidFill>
              </a:rPr>
              <a:t>Recession</a:t>
            </a:r>
            <a:r>
              <a:rPr lang="en-US" dirty="0" smtClean="0"/>
              <a:t> following his presidency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2019" y="506452"/>
            <a:ext cx="1804774" cy="178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392" y="4047561"/>
            <a:ext cx="3673977" cy="256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2635" y="3499090"/>
            <a:ext cx="2404165" cy="311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Barack Obama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9"/>
            </a:pPr>
            <a:r>
              <a:rPr lang="en-US" b="1" dirty="0" smtClean="0"/>
              <a:t>2008 Election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Bush’s VP Dick Cheney </a:t>
            </a:r>
            <a:r>
              <a:rPr lang="en-US" b="1" u="sng" dirty="0" smtClean="0">
                <a:solidFill>
                  <a:srgbClr val="45FFFF"/>
                </a:solidFill>
              </a:rPr>
              <a:t>did not run</a:t>
            </a:r>
            <a:r>
              <a:rPr lang="en-US" dirty="0" smtClean="0"/>
              <a:t> for office</a:t>
            </a:r>
            <a:endParaRPr lang="en-US" sz="20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Democrat </a:t>
            </a:r>
            <a:r>
              <a:rPr lang="en-US" b="1" u="sng" dirty="0" smtClean="0">
                <a:solidFill>
                  <a:srgbClr val="45FFFF"/>
                </a:solidFill>
              </a:rPr>
              <a:t>Barack Obama</a:t>
            </a:r>
            <a:r>
              <a:rPr lang="en-US" dirty="0" smtClean="0"/>
              <a:t> vs. Republican </a:t>
            </a:r>
            <a:r>
              <a:rPr lang="en-US" b="1" u="sng" dirty="0" smtClean="0">
                <a:solidFill>
                  <a:srgbClr val="45FFFF"/>
                </a:solidFill>
              </a:rPr>
              <a:t>John McCain</a:t>
            </a:r>
            <a:endParaRPr lang="en-US" sz="2000" b="1" u="sng" dirty="0" smtClean="0">
              <a:solidFill>
                <a:srgbClr val="45FFFF"/>
              </a:solidFill>
            </a:endParaRPr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Obama won becoming </a:t>
            </a:r>
            <a:r>
              <a:rPr lang="en-US" b="1" u="sng" dirty="0" smtClean="0">
                <a:solidFill>
                  <a:srgbClr val="45FFFF"/>
                </a:solidFill>
              </a:rPr>
              <a:t>first black</a:t>
            </a:r>
            <a:r>
              <a:rPr lang="en-US" dirty="0" smtClean="0"/>
              <a:t> president in US history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560" y="3810257"/>
            <a:ext cx="2670927" cy="2670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Barack Obama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10"/>
            </a:pPr>
            <a:r>
              <a:rPr lang="en-US" b="1" dirty="0" smtClean="0"/>
              <a:t>Barack Obama’s Presidency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Inherited the </a:t>
            </a:r>
            <a:r>
              <a:rPr lang="en-US" b="1" u="sng" dirty="0" smtClean="0">
                <a:solidFill>
                  <a:srgbClr val="45FFFF"/>
                </a:solidFill>
              </a:rPr>
              <a:t>most costly war</a:t>
            </a:r>
            <a:r>
              <a:rPr lang="en-US" dirty="0" smtClean="0"/>
              <a:t> in US history</a:t>
            </a:r>
            <a:endParaRPr lang="en-US" sz="20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Inherited a </a:t>
            </a:r>
            <a:r>
              <a:rPr lang="en-US" b="1" u="sng" dirty="0" smtClean="0">
                <a:solidFill>
                  <a:srgbClr val="45FFFF"/>
                </a:solidFill>
              </a:rPr>
              <a:t>rough economy</a:t>
            </a:r>
            <a:endParaRPr lang="en-US" sz="2000" b="1" u="sng" dirty="0" smtClean="0">
              <a:solidFill>
                <a:srgbClr val="45FFFF"/>
              </a:solidFill>
            </a:endParaRPr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Attempting to fix </a:t>
            </a:r>
            <a:r>
              <a:rPr lang="en-US" b="1" u="sng" dirty="0" smtClean="0">
                <a:solidFill>
                  <a:srgbClr val="45FFFF"/>
                </a:solidFill>
              </a:rPr>
              <a:t>health care</a:t>
            </a:r>
            <a:r>
              <a:rPr lang="en-US" dirty="0" smtClean="0"/>
              <a:t> in US; very difficult task</a:t>
            </a:r>
            <a:endParaRPr lang="en-US" sz="20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Approved mission that found and killed </a:t>
            </a:r>
            <a:r>
              <a:rPr lang="en-US" sz="2300" b="1" u="sng" dirty="0" smtClean="0">
                <a:solidFill>
                  <a:srgbClr val="45FFFF"/>
                </a:solidFill>
              </a:rPr>
              <a:t>Osama bin Laden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Ongoing </a:t>
            </a:r>
            <a:r>
              <a:rPr lang="en-US" b="1" u="sng" dirty="0" smtClean="0">
                <a:solidFill>
                  <a:srgbClr val="45FFFF"/>
                </a:solidFill>
              </a:rPr>
              <a:t>debt </a:t>
            </a:r>
            <a:r>
              <a:rPr lang="en-US" b="1" u="sng" dirty="0" smtClean="0">
                <a:solidFill>
                  <a:srgbClr val="45FFFF"/>
                </a:solidFill>
              </a:rPr>
              <a:t>crisis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dirty="0" smtClean="0"/>
              <a:t>Legacy?  To be determined…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9804" y="372609"/>
            <a:ext cx="1742609" cy="213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2567" y="4213294"/>
            <a:ext cx="1629301" cy="239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6804608" y="4862483"/>
            <a:ext cx="241038" cy="1946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6497921" y="4862485"/>
            <a:ext cx="241038" cy="1946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507192" y="4871756"/>
            <a:ext cx="241039" cy="176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6795337" y="4871756"/>
            <a:ext cx="241039" cy="176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Persian Gulf War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5663" r="-566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Persian Gulf War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-51029" r="-51029"/>
          <a:stretch>
            <a:fillRect/>
          </a:stretch>
        </p:blipFill>
        <p:spPr bwMode="auto">
          <a:xfrm>
            <a:off x="-1943810" y="1600200"/>
            <a:ext cx="8229600" cy="47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4747" y="2301662"/>
            <a:ext cx="4112053" cy="274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Bill Clinton, George W. Bush, &amp; Barrack Obama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/>
            </a:pPr>
            <a:r>
              <a:rPr lang="en-US" b="1" dirty="0" smtClean="0"/>
              <a:t>Setting the Stage: Persian Gulf War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45FFFF"/>
                </a:solidFill>
              </a:rPr>
              <a:t>Saddam Hussein</a:t>
            </a:r>
            <a:r>
              <a:rPr lang="en-US" sz="2000" dirty="0" smtClean="0"/>
              <a:t> claimed Kuwait belonged to Iraq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Iraq </a:t>
            </a:r>
            <a:r>
              <a:rPr lang="en-US" sz="2000" b="1" u="sng" dirty="0" smtClean="0">
                <a:solidFill>
                  <a:srgbClr val="45FFFF"/>
                </a:solidFill>
              </a:rPr>
              <a:t>invaded Kuwait</a:t>
            </a:r>
            <a:r>
              <a:rPr lang="en-US" sz="2000" dirty="0" smtClean="0"/>
              <a:t> on Aug 2, 1990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President Bush launched </a:t>
            </a:r>
            <a:r>
              <a:rPr lang="en-US" sz="2000" b="1" u="sng" dirty="0" smtClean="0">
                <a:solidFill>
                  <a:srgbClr val="45FFFF"/>
                </a:solidFill>
              </a:rPr>
              <a:t>Operation Desert Storm</a:t>
            </a:r>
            <a:r>
              <a:rPr lang="en-US" sz="2000" dirty="0" smtClean="0"/>
              <a:t> to liberate Kuwait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Cease-fire announced on Feb 28, 1991.  Kuwait was </a:t>
            </a:r>
            <a:r>
              <a:rPr lang="en-US" sz="2000" b="1" u="sng" dirty="0" smtClean="0">
                <a:solidFill>
                  <a:srgbClr val="45FFFF"/>
                </a:solidFill>
              </a:rPr>
              <a:t>liberated</a:t>
            </a:r>
            <a:r>
              <a:rPr lang="en-US" sz="2000" dirty="0" smtClean="0"/>
              <a:t>.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Saddam Hussein was still </a:t>
            </a:r>
            <a:r>
              <a:rPr lang="en-US" sz="2000" b="1" u="sng" dirty="0" smtClean="0">
                <a:solidFill>
                  <a:srgbClr val="45FFFF"/>
                </a:solidFill>
              </a:rPr>
              <a:t>in control</a:t>
            </a:r>
            <a:r>
              <a:rPr lang="en-US" sz="2000" dirty="0" smtClean="0"/>
              <a:t> of Iraq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Bill Clinton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2"/>
            </a:pPr>
            <a:r>
              <a:rPr lang="en-US" b="1" dirty="0" smtClean="0"/>
              <a:t>1992 Election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A recession forced Bush to </a:t>
            </a:r>
            <a:r>
              <a:rPr lang="en-US" sz="1800" b="1" u="sng" dirty="0" smtClean="0">
                <a:solidFill>
                  <a:srgbClr val="45FFFF"/>
                </a:solidFill>
              </a:rPr>
              <a:t>raise taxes</a:t>
            </a:r>
            <a:r>
              <a:rPr lang="en-US" sz="1800" dirty="0" smtClean="0"/>
              <a:t>; approval rating dropped to 49% in 1992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b="1" u="sng" dirty="0" smtClean="0">
                <a:solidFill>
                  <a:srgbClr val="45FFFF"/>
                </a:solidFill>
              </a:rPr>
              <a:t>12</a:t>
            </a:r>
            <a:r>
              <a:rPr lang="en-US" sz="1800" dirty="0" smtClean="0"/>
              <a:t> years of Republican leadership came to an end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b="1" u="sng" dirty="0" smtClean="0">
                <a:solidFill>
                  <a:srgbClr val="45FFFF"/>
                </a:solidFill>
              </a:rPr>
              <a:t>Bill Clinton</a:t>
            </a:r>
            <a:r>
              <a:rPr lang="en-US" sz="1800" dirty="0" smtClean="0"/>
              <a:t> (D) from Arkansas defeated Bush and Texas billionaire Ross Perot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 Clinton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77" y="1600200"/>
            <a:ext cx="7775206" cy="438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Bill Clinton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3"/>
            </a:pPr>
            <a:r>
              <a:rPr lang="en-US" b="1" dirty="0" smtClean="0"/>
              <a:t>Clinton Pros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Economy extremely </a:t>
            </a:r>
            <a:r>
              <a:rPr lang="en-US" sz="1800" b="1" u="sng" dirty="0" smtClean="0">
                <a:solidFill>
                  <a:srgbClr val="45FFFF"/>
                </a:solidFill>
              </a:rPr>
              <a:t>strong</a:t>
            </a:r>
            <a:r>
              <a:rPr lang="en-US" sz="1800" dirty="0" smtClean="0"/>
              <a:t>; balanced the </a:t>
            </a:r>
            <a:r>
              <a:rPr lang="en-US" sz="1800" b="1" u="sng" dirty="0" smtClean="0">
                <a:solidFill>
                  <a:srgbClr val="45FFFF"/>
                </a:solidFill>
              </a:rPr>
              <a:t>budget</a:t>
            </a:r>
            <a:r>
              <a:rPr lang="en-US" sz="1800" dirty="0" smtClean="0"/>
              <a:t> 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1998 announced the federal government had a </a:t>
            </a:r>
            <a:r>
              <a:rPr lang="en-US" sz="1800" b="1" u="sng" dirty="0" smtClean="0">
                <a:solidFill>
                  <a:srgbClr val="45FFFF"/>
                </a:solidFill>
              </a:rPr>
              <a:t>surplus</a:t>
            </a:r>
            <a:r>
              <a:rPr lang="en-US" sz="1800" dirty="0" smtClean="0"/>
              <a:t>, first time in nearly 30 years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Unemployment </a:t>
            </a:r>
            <a:r>
              <a:rPr lang="en-US" sz="1800" b="1" u="sng" dirty="0" smtClean="0">
                <a:solidFill>
                  <a:srgbClr val="45FFFF"/>
                </a:solidFill>
              </a:rPr>
              <a:t>fell</a:t>
            </a:r>
            <a:r>
              <a:rPr lang="en-US" sz="1800" dirty="0" smtClean="0"/>
              <a:t>, stock market </a:t>
            </a:r>
            <a:r>
              <a:rPr lang="en-US" sz="1800" b="1" u="sng" dirty="0" smtClean="0">
                <a:solidFill>
                  <a:srgbClr val="45FFFF"/>
                </a:solidFill>
              </a:rPr>
              <a:t>soared</a:t>
            </a:r>
            <a:r>
              <a:rPr lang="en-US" sz="1800" dirty="0" smtClean="0"/>
              <a:t>, fewer people relied on public </a:t>
            </a:r>
            <a:r>
              <a:rPr lang="en-US" sz="1800" b="1" u="sng" dirty="0" smtClean="0">
                <a:solidFill>
                  <a:srgbClr val="45FFFF"/>
                </a:solidFill>
              </a:rPr>
              <a:t>aid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Improved relations with former Cold War enemies </a:t>
            </a:r>
            <a:r>
              <a:rPr lang="en-US" sz="1800" b="1" u="sng" dirty="0" smtClean="0">
                <a:solidFill>
                  <a:srgbClr val="45FFFF"/>
                </a:solidFill>
              </a:rPr>
              <a:t>Russia</a:t>
            </a:r>
            <a:r>
              <a:rPr lang="en-US" sz="1800" dirty="0" smtClean="0"/>
              <a:t> and </a:t>
            </a:r>
            <a:r>
              <a:rPr lang="en-US" sz="1800" b="1" u="sng" dirty="0" smtClean="0">
                <a:solidFill>
                  <a:srgbClr val="45FFFF"/>
                </a:solidFill>
              </a:rPr>
              <a:t>China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b="1" u="sng" dirty="0" smtClean="0">
                <a:solidFill>
                  <a:srgbClr val="45FFFF"/>
                </a:solidFill>
              </a:rPr>
              <a:t>NAFTA</a:t>
            </a:r>
            <a:r>
              <a:rPr lang="en-US" sz="1800" dirty="0" smtClean="0"/>
              <a:t> was created to strengthen economies of Canada, US, and Mexico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310" y="274638"/>
            <a:ext cx="1415481" cy="172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Bill Clinton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4"/>
            </a:pPr>
            <a:r>
              <a:rPr lang="en-US" b="1" dirty="0" smtClean="0"/>
              <a:t>Clinton Cons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Whitewater scandal lead to Clinton being </a:t>
            </a:r>
            <a:r>
              <a:rPr lang="en-US" sz="2000" b="1" u="sng" dirty="0" smtClean="0">
                <a:solidFill>
                  <a:srgbClr val="45FFFF"/>
                </a:solidFill>
              </a:rPr>
              <a:t>impeached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Lied about having sexual relations with White House intern </a:t>
            </a:r>
            <a:r>
              <a:rPr lang="en-US" sz="1700" b="1" u="sng" dirty="0" smtClean="0">
                <a:solidFill>
                  <a:srgbClr val="45FFFF"/>
                </a:solidFill>
              </a:rPr>
              <a:t>Monica Lewinsky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Senate fell short of two-thirds majority to </a:t>
            </a:r>
            <a:r>
              <a:rPr lang="en-US" sz="2000" b="1" u="sng" dirty="0" smtClean="0">
                <a:solidFill>
                  <a:srgbClr val="45FFFF"/>
                </a:solidFill>
              </a:rPr>
              <a:t>convict</a:t>
            </a:r>
            <a:r>
              <a:rPr lang="en-US" sz="2000" dirty="0" smtClean="0"/>
              <a:t> Clinton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2000" dirty="0" smtClean="0"/>
              <a:t>Some criticized Clinton for not intervening more in </a:t>
            </a:r>
            <a:r>
              <a:rPr lang="en-US" sz="2000" b="1" u="sng" dirty="0" smtClean="0">
                <a:solidFill>
                  <a:srgbClr val="45FFFF"/>
                </a:solidFill>
              </a:rPr>
              <a:t>Rwanda</a:t>
            </a:r>
            <a:r>
              <a:rPr lang="en-US" sz="2000" dirty="0" smtClean="0"/>
              <a:t> 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George W. Bush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199"/>
            <a:ext cx="9144000" cy="5009809"/>
          </a:xfrm>
        </p:spPr>
        <p:txBody>
          <a:bodyPr/>
          <a:lstStyle/>
          <a:p>
            <a:pPr marL="651510" lvl="0" indent="-514350">
              <a:buSzPct val="100000"/>
              <a:buFont typeface="+mj-lt"/>
              <a:buAutoNum type="arabicPeriod" startAt="5"/>
            </a:pPr>
            <a:r>
              <a:rPr lang="en-US" b="1" dirty="0" smtClean="0"/>
              <a:t>2000 Election</a:t>
            </a:r>
            <a:endParaRPr lang="en-US" sz="2400" dirty="0" smtClean="0"/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Clinton’s VP Al Gore (D) </a:t>
            </a:r>
            <a:r>
              <a:rPr lang="en-US" sz="1800" b="1" u="sng" dirty="0" smtClean="0">
                <a:solidFill>
                  <a:srgbClr val="45FFFF"/>
                </a:solidFill>
              </a:rPr>
              <a:t>won</a:t>
            </a:r>
            <a:r>
              <a:rPr lang="en-US" sz="1800" dirty="0" smtClean="0"/>
              <a:t> the </a:t>
            </a:r>
            <a:r>
              <a:rPr lang="en-US" sz="1800" b="1" u="sng" dirty="0" smtClean="0">
                <a:solidFill>
                  <a:srgbClr val="45FFFF"/>
                </a:solidFill>
              </a:rPr>
              <a:t>popular vote</a:t>
            </a:r>
            <a:r>
              <a:rPr lang="en-US" sz="1800" dirty="0" smtClean="0"/>
              <a:t> over George W. Bush (R)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Recount in key state FL showed that Bush won </a:t>
            </a:r>
            <a:r>
              <a:rPr lang="en-US" sz="1700" b="1" u="sng" dirty="0" smtClean="0">
                <a:solidFill>
                  <a:srgbClr val="45FFFF"/>
                </a:solidFill>
              </a:rPr>
              <a:t>more electoral votes</a:t>
            </a:r>
            <a:r>
              <a:rPr lang="en-US" sz="1800" dirty="0" smtClean="0"/>
              <a:t> &amp; election</a:t>
            </a:r>
          </a:p>
          <a:p>
            <a:pPr marL="1042416" lvl="1" indent="-457200">
              <a:buFont typeface="+mj-lt"/>
              <a:buAutoNum type="alphaLcPeriod"/>
            </a:pPr>
            <a:r>
              <a:rPr lang="en-US" sz="1800" dirty="0" smtClean="0"/>
              <a:t>Bush’s brother was </a:t>
            </a:r>
            <a:r>
              <a:rPr lang="en-US" sz="1800" b="1" u="sng" dirty="0" smtClean="0">
                <a:solidFill>
                  <a:srgbClr val="45FFFF"/>
                </a:solidFill>
              </a:rPr>
              <a:t>governor</a:t>
            </a:r>
            <a:r>
              <a:rPr lang="en-US" sz="1800" dirty="0" smtClean="0"/>
              <a:t> of FL; recounts were ended in Dec by Sup. Ct.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743328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877186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001773"/>
            <a:ext cx="9144000" cy="500980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40</TotalTime>
  <Words>518</Words>
  <Application>Microsoft Macintosh PowerPoint</Application>
  <PresentationFormat>On-screen Show (4:3)</PresentationFormat>
  <Paragraphs>66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Apex</vt:lpstr>
      <vt:lpstr>The Last 35 Years</vt:lpstr>
      <vt:lpstr>The Persian Gulf War</vt:lpstr>
      <vt:lpstr>The Persian Gulf War</vt:lpstr>
      <vt:lpstr>Bill Clinton, George W. Bush, &amp; Barrack Obama</vt:lpstr>
      <vt:lpstr>Bill Clinton</vt:lpstr>
      <vt:lpstr>Bill Clinton</vt:lpstr>
      <vt:lpstr>Bill Clinton</vt:lpstr>
      <vt:lpstr>Bill Clinton</vt:lpstr>
      <vt:lpstr>George W. Bush</vt:lpstr>
      <vt:lpstr>George W. Bush</vt:lpstr>
      <vt:lpstr>September 11, 2001</vt:lpstr>
      <vt:lpstr>George W. Bush</vt:lpstr>
      <vt:lpstr>George W. Bush</vt:lpstr>
      <vt:lpstr>George W. Bush</vt:lpstr>
      <vt:lpstr>Barack Obama</vt:lpstr>
      <vt:lpstr>Barack Obama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35 Years</dc:title>
  <dc:creator>Karl Sagan</dc:creator>
  <cp:lastModifiedBy>Karl Sagan</cp:lastModifiedBy>
  <cp:revision>3</cp:revision>
  <dcterms:created xsi:type="dcterms:W3CDTF">2011-07-26T17:46:15Z</dcterms:created>
  <dcterms:modified xsi:type="dcterms:W3CDTF">2011-07-26T18:26:53Z</dcterms:modified>
</cp:coreProperties>
</file>