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61" r:id="rId4"/>
    <p:sldId id="273" r:id="rId5"/>
    <p:sldId id="274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75" r:id="rId14"/>
    <p:sldId id="263" r:id="rId15"/>
    <p:sldId id="276" r:id="rId16"/>
    <p:sldId id="277" r:id="rId17"/>
    <p:sldId id="278" r:id="rId18"/>
    <p:sldId id="279" r:id="rId19"/>
    <p:sldId id="280" r:id="rId20"/>
    <p:sldId id="281" r:id="rId21"/>
    <p:sldId id="262" r:id="rId22"/>
    <p:sldId id="260" r:id="rId23"/>
    <p:sldId id="259" r:id="rId24"/>
    <p:sldId id="282" r:id="rId25"/>
    <p:sldId id="258" r:id="rId26"/>
    <p:sldId id="283" r:id="rId27"/>
    <p:sldId id="284" r:id="rId28"/>
    <p:sldId id="272" r:id="rId29"/>
    <p:sldId id="285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8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AEA19B3-BC6D-4E56-93BC-B9B0EF1523FC}" type="datetime1">
              <a:rPr lang="en-US"/>
              <a:pPr/>
              <a:t>2/28/2012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AD90BA-A4A1-41C2-9DD3-1F9AED156E09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6500D1B-704F-4A2E-91DA-8018146223A7}" type="datetime1">
              <a:rPr lang="en-US"/>
              <a:pPr/>
              <a:t>2/28/2012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/>
              <a:pPr/>
              <a:t>2/28/2012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40F667-95BB-2846-8D9F-4E4B9303DF1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9CA45A-18C5-2848-BB7F-1F7BEF80F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ocalhost\Users\russiangators\Downloads\_Destruction%20of%20the%20USS%20Arizona_%25E2%2580%258F%20-%20YouTube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01793"/>
            <a:ext cx="8147304" cy="1080187"/>
          </a:xfrm>
        </p:spPr>
        <p:txBody>
          <a:bodyPr>
            <a:normAutofit/>
          </a:bodyPr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1281980"/>
            <a:ext cx="8147304" cy="819043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Outcome: The European Theater</a:t>
            </a:r>
            <a:endParaRPr lang="en-US" sz="3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13" y="2101022"/>
            <a:ext cx="5671252" cy="4742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sz="2400" b="1" dirty="0" smtClean="0"/>
              <a:t>Diplomacy was Failing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b="1" u="sng" dirty="0" smtClean="0">
                <a:solidFill>
                  <a:srgbClr val="3366FF"/>
                </a:solidFill>
              </a:rPr>
              <a:t>Appeasement</a:t>
            </a:r>
            <a:r>
              <a:rPr lang="en-US" b="1" dirty="0" smtClean="0"/>
              <a:t> was </a:t>
            </a:r>
            <a:r>
              <a:rPr lang="en-US" b="1" u="sng" dirty="0" smtClean="0">
                <a:solidFill>
                  <a:srgbClr val="3366FF"/>
                </a:solidFill>
              </a:rPr>
              <a:t>ineffective</a:t>
            </a:r>
            <a:r>
              <a:rPr lang="en-US" b="1" dirty="0" smtClean="0"/>
              <a:t> when dealing with Hitler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800" b="1" dirty="0" smtClean="0"/>
              <a:t>Sept 1940: Germany, Italy, and Japan signed the </a:t>
            </a:r>
            <a:r>
              <a:rPr lang="en-US" sz="1800" b="1" u="sng" dirty="0" smtClean="0">
                <a:solidFill>
                  <a:srgbClr val="3366FF"/>
                </a:solidFill>
              </a:rPr>
              <a:t>Tripartite</a:t>
            </a:r>
            <a:r>
              <a:rPr lang="en-US" sz="1800" b="1" dirty="0" smtClean="0"/>
              <a:t> Pact (Axis Powers)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b="1" dirty="0" smtClean="0"/>
              <a:t>U.S. Neutrality? Biased?</a:t>
            </a:r>
            <a:endParaRPr lang="en-US" sz="18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1940: WWI </a:t>
            </a:r>
            <a:r>
              <a:rPr lang="en-US" b="1" u="sng" dirty="0" smtClean="0">
                <a:solidFill>
                  <a:srgbClr val="3366FF"/>
                </a:solidFill>
              </a:rPr>
              <a:t>destroyers</a:t>
            </a:r>
            <a:r>
              <a:rPr lang="en-US" dirty="0" smtClean="0"/>
              <a:t> given for </a:t>
            </a:r>
            <a:r>
              <a:rPr lang="en-US" b="1" u="sng" dirty="0" smtClean="0">
                <a:solidFill>
                  <a:srgbClr val="3366FF"/>
                </a:solidFill>
              </a:rPr>
              <a:t>bases</a:t>
            </a:r>
            <a:r>
              <a:rPr lang="en-US" dirty="0" smtClean="0"/>
              <a:t> deal with Great Britain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1941: </a:t>
            </a:r>
            <a:r>
              <a:rPr lang="en-US" b="1" u="sng" dirty="0" smtClean="0">
                <a:solidFill>
                  <a:srgbClr val="3366FF"/>
                </a:solidFill>
              </a:rPr>
              <a:t>Lend</a:t>
            </a:r>
            <a:r>
              <a:rPr lang="en-US" dirty="0" smtClean="0"/>
              <a:t>-</a:t>
            </a:r>
            <a:r>
              <a:rPr lang="en-US" b="1" u="sng" dirty="0" smtClean="0">
                <a:solidFill>
                  <a:srgbClr val="3366FF"/>
                </a:solidFill>
              </a:rPr>
              <a:t>Lease</a:t>
            </a:r>
            <a:r>
              <a:rPr lang="en-US" dirty="0" smtClean="0"/>
              <a:t> Act --&gt; U.S. became the “</a:t>
            </a:r>
            <a:r>
              <a:rPr lang="en-US" b="1" u="sng" dirty="0" smtClean="0">
                <a:solidFill>
                  <a:srgbClr val="3366FF"/>
                </a:solidFill>
              </a:rPr>
              <a:t>Arsenal</a:t>
            </a:r>
            <a:r>
              <a:rPr lang="en-US" dirty="0" smtClean="0"/>
              <a:t> of Democracy”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1941: FDR and W. Churchill (Britain) agreed to the </a:t>
            </a:r>
            <a:r>
              <a:rPr lang="en-US" b="1" u="sng" dirty="0" smtClean="0">
                <a:solidFill>
                  <a:srgbClr val="3366FF"/>
                </a:solidFill>
              </a:rPr>
              <a:t>Atlantic</a:t>
            </a:r>
            <a:r>
              <a:rPr lang="en-US" dirty="0" smtClean="0"/>
              <a:t> Charter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4"/>
            </a:pPr>
            <a:r>
              <a:rPr lang="en-US" sz="2400" b="1" dirty="0" smtClean="0"/>
              <a:t>Last Events to U.S. Entry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b="1" dirty="0" smtClean="0"/>
              <a:t>1941: U.S. attempted to stop Japan’s invasion of China (in Civil War)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Sent </a:t>
            </a:r>
            <a:r>
              <a:rPr lang="en-US" sz="2000" b="1" u="sng" dirty="0" smtClean="0">
                <a:solidFill>
                  <a:srgbClr val="3366FF"/>
                </a:solidFill>
              </a:rPr>
              <a:t>ultimatum</a:t>
            </a:r>
            <a:r>
              <a:rPr lang="en-US" sz="2000" dirty="0" smtClean="0"/>
              <a:t> (warning)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Issued a scrap metal and </a:t>
            </a:r>
            <a:r>
              <a:rPr lang="en-US" sz="2000" b="1" u="sng" dirty="0" smtClean="0">
                <a:solidFill>
                  <a:srgbClr val="3366FF"/>
                </a:solidFill>
              </a:rPr>
              <a:t>oil embargo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3608" y="1307169"/>
            <a:ext cx="9587608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By Aug. 1941: </a:t>
            </a:r>
            <a:r>
              <a:rPr lang="en-US" b="1" u="sng" dirty="0" smtClean="0">
                <a:solidFill>
                  <a:srgbClr val="3366FF"/>
                </a:solidFill>
              </a:rPr>
              <a:t>Indo-China</a:t>
            </a:r>
            <a:r>
              <a:rPr lang="en-US" b="1" dirty="0" smtClean="0"/>
              <a:t> fell to Japan</a:t>
            </a:r>
            <a:endParaRPr lang="en-US" sz="18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sz="2200" dirty="0" smtClean="0"/>
              <a:t>U.S. began a full </a:t>
            </a:r>
            <a:r>
              <a:rPr lang="en-US" sz="2200" b="1" u="sng" dirty="0" smtClean="0">
                <a:solidFill>
                  <a:srgbClr val="3366FF"/>
                </a:solidFill>
              </a:rPr>
              <a:t>trade embargo</a:t>
            </a:r>
            <a:r>
              <a:rPr lang="en-US" sz="2200" dirty="0" smtClean="0"/>
              <a:t> against Japan</a:t>
            </a:r>
          </a:p>
          <a:p>
            <a:pPr lvl="2">
              <a:buSzPct val="100000"/>
              <a:buFont typeface="+mj-lt"/>
              <a:buAutoNum type="romanLcPeriod"/>
            </a:pPr>
            <a:r>
              <a:rPr lang="en-US" sz="2200" dirty="0" smtClean="0"/>
              <a:t>Japan responded by: </a:t>
            </a:r>
          </a:p>
          <a:p>
            <a:pPr lvl="3">
              <a:buFont typeface="+mj-lt"/>
              <a:buAutoNum type="arabicPeriod"/>
            </a:pPr>
            <a:r>
              <a:rPr lang="en-US" sz="2200" dirty="0" smtClean="0"/>
              <a:t>Sending a </a:t>
            </a:r>
            <a:r>
              <a:rPr lang="en-US" sz="2200" b="1" u="sng" dirty="0" smtClean="0">
                <a:solidFill>
                  <a:srgbClr val="3366FF"/>
                </a:solidFill>
              </a:rPr>
              <a:t>negotiator</a:t>
            </a:r>
            <a:r>
              <a:rPr lang="en-US" sz="2200" dirty="0" smtClean="0"/>
              <a:t> to Washington D.C. </a:t>
            </a:r>
          </a:p>
          <a:p>
            <a:pPr lvl="3">
              <a:buFont typeface="+mj-lt"/>
              <a:buAutoNum type="arabicPeriod"/>
            </a:pPr>
            <a:r>
              <a:rPr lang="en-US" sz="2200" b="1" u="sng" dirty="0" smtClean="0">
                <a:solidFill>
                  <a:srgbClr val="3366FF"/>
                </a:solidFill>
              </a:rPr>
              <a:t>Preparing</a:t>
            </a:r>
            <a:r>
              <a:rPr lang="en-US" sz="2200" dirty="0" smtClean="0"/>
              <a:t> for an </a:t>
            </a:r>
            <a:r>
              <a:rPr lang="en-US" sz="2200" b="1" u="sng" dirty="0" smtClean="0">
                <a:solidFill>
                  <a:srgbClr val="3366FF"/>
                </a:solidFill>
              </a:rPr>
              <a:t>attack</a:t>
            </a:r>
            <a:r>
              <a:rPr lang="en-US" sz="2200" dirty="0" smtClean="0"/>
              <a:t> on the U.S. (decoded message)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964" y="94129"/>
            <a:ext cx="8733009" cy="1001933"/>
          </a:xfrm>
        </p:spPr>
        <p:txBody>
          <a:bodyPr/>
          <a:lstStyle/>
          <a:p>
            <a:r>
              <a:rPr lang="en-US" dirty="0" smtClean="0"/>
              <a:t>Japanese Attack Pearl Harbor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77" y="1360890"/>
            <a:ext cx="6461627" cy="4725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5"/>
            </a:pPr>
            <a:r>
              <a:rPr lang="en-US" sz="2400" b="1" dirty="0" smtClean="0"/>
              <a:t>December </a:t>
            </a:r>
            <a:r>
              <a:rPr lang="en-US" sz="2400" b="1" u="sng" dirty="0" smtClean="0">
                <a:solidFill>
                  <a:srgbClr val="3366FF"/>
                </a:solidFill>
              </a:rPr>
              <a:t>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, </a:t>
            </a:r>
            <a:r>
              <a:rPr lang="en-US" sz="2400" b="1" u="sng" dirty="0" smtClean="0">
                <a:solidFill>
                  <a:srgbClr val="3366FF"/>
                </a:solidFill>
              </a:rPr>
              <a:t>1941</a:t>
            </a:r>
            <a:r>
              <a:rPr lang="en-US" sz="2400" b="1" dirty="0" smtClean="0"/>
              <a:t>: Japanese Attack on Pearl Harbor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U.S. Pacific Fleet was based at Pearl Harbor in </a:t>
            </a:r>
            <a:r>
              <a:rPr lang="en-US" sz="1900" b="1" u="sng" dirty="0" smtClean="0">
                <a:solidFill>
                  <a:srgbClr val="3366FF"/>
                </a:solidFill>
              </a:rPr>
              <a:t>Hawaii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Attack was meant to cripple </a:t>
            </a:r>
            <a:r>
              <a:rPr lang="en-US" sz="1900" b="1" u="sng" dirty="0" smtClean="0">
                <a:solidFill>
                  <a:srgbClr val="3366FF"/>
                </a:solidFill>
              </a:rPr>
              <a:t>U.S. fleet</a:t>
            </a:r>
            <a:r>
              <a:rPr lang="en-US" sz="1900" dirty="0" smtClean="0"/>
              <a:t> so couldn’t interfere with Japan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Six aircraft carriers and 353 Japanese planes attacked in </a:t>
            </a:r>
            <a:r>
              <a:rPr lang="en-US" sz="1900" b="1" u="sng" dirty="0" smtClean="0">
                <a:solidFill>
                  <a:srgbClr val="3366FF"/>
                </a:solidFill>
              </a:rPr>
              <a:t>two waves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2,403 died (1,177 killed on the U.S.S. Arizona)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850" dirty="0" smtClean="0"/>
              <a:t>U.S. declared war on Japan the next day “…Date that will live in </a:t>
            </a:r>
            <a:r>
              <a:rPr lang="en-US" sz="1850" b="1" u="sng" dirty="0" smtClean="0">
                <a:solidFill>
                  <a:srgbClr val="3366FF"/>
                </a:solidFill>
              </a:rPr>
              <a:t>Infamy</a:t>
            </a:r>
            <a:r>
              <a:rPr lang="en-US" sz="1850" dirty="0" smtClean="0"/>
              <a:t>…”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Germany</a:t>
            </a:r>
            <a:r>
              <a:rPr lang="en-US" sz="1900" dirty="0" smtClean="0"/>
              <a:t> &amp; </a:t>
            </a:r>
            <a:r>
              <a:rPr lang="en-US" sz="1900" b="1" u="sng" dirty="0" smtClean="0">
                <a:solidFill>
                  <a:srgbClr val="3366FF"/>
                </a:solidFill>
              </a:rPr>
              <a:t>Italy</a:t>
            </a:r>
            <a:r>
              <a:rPr lang="en-US" sz="1900" dirty="0" smtClean="0"/>
              <a:t> declared war on the U.S. on Dec 8, 1941 (Tripartite Pact)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900" dirty="0" smtClean="0"/>
              <a:t>The U.S. was officially in the </a:t>
            </a:r>
            <a:r>
              <a:rPr lang="en-US" sz="1900" b="1" u="sng" dirty="0" smtClean="0">
                <a:solidFill>
                  <a:srgbClr val="3366FF"/>
                </a:solidFill>
              </a:rPr>
              <a:t>war</a:t>
            </a:r>
            <a:r>
              <a:rPr lang="en-US" sz="1900" dirty="0" smtClean="0"/>
              <a:t>! (</a:t>
            </a:r>
            <a:r>
              <a:rPr lang="en-US" sz="1900" b="1" u="sng" dirty="0" smtClean="0">
                <a:solidFill>
                  <a:srgbClr val="3366FF"/>
                </a:solidFill>
              </a:rPr>
              <a:t>Isolationism</a:t>
            </a:r>
            <a:r>
              <a:rPr lang="en-US" sz="1900" dirty="0" smtClean="0"/>
              <a:t> was over)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5" y="128507"/>
            <a:ext cx="8044892" cy="655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47" y="87886"/>
            <a:ext cx="7204614" cy="677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2" y="164336"/>
            <a:ext cx="7807691" cy="637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58439"/>
          </a:xfrm>
        </p:spPr>
        <p:txBody>
          <a:bodyPr/>
          <a:lstStyle/>
          <a:p>
            <a:r>
              <a:rPr lang="en-US" dirty="0" smtClean="0"/>
              <a:t>U.S.S. Arizona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28" y="1052568"/>
            <a:ext cx="6294896" cy="558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Destruction of the USS Arizona_‏ - YouTub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9939" y="952455"/>
            <a:ext cx="6793307" cy="509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400" b="1" dirty="0" smtClean="0"/>
              <a:t>Aggression in Europe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Italy invaded </a:t>
            </a:r>
            <a:r>
              <a:rPr lang="en-US" b="1" u="sng" dirty="0" smtClean="0">
                <a:solidFill>
                  <a:srgbClr val="3366FF"/>
                </a:solidFill>
              </a:rPr>
              <a:t>Ethiopia</a:t>
            </a:r>
            <a:r>
              <a:rPr lang="en-US" b="1" dirty="0" smtClean="0"/>
              <a:t> and took control in 1935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Spain’s Civil War was won by the </a:t>
            </a:r>
            <a:r>
              <a:rPr lang="en-US" b="1" u="sng" dirty="0" smtClean="0">
                <a:solidFill>
                  <a:srgbClr val="3366FF"/>
                </a:solidFill>
              </a:rPr>
              <a:t>fascists</a:t>
            </a:r>
            <a:r>
              <a:rPr lang="en-US" b="1" dirty="0" smtClean="0"/>
              <a:t> in 1936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Germany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1936: Hitler had </a:t>
            </a:r>
            <a:r>
              <a:rPr lang="en-US" sz="1900" b="1" u="sng" dirty="0" smtClean="0">
                <a:solidFill>
                  <a:srgbClr val="3366FF"/>
                </a:solidFill>
              </a:rPr>
              <a:t>rearmed</a:t>
            </a:r>
            <a:r>
              <a:rPr lang="en-US" sz="1900" dirty="0" smtClean="0"/>
              <a:t> and sent troops to the </a:t>
            </a:r>
            <a:r>
              <a:rPr lang="en-US" sz="1900" b="1" u="sng" dirty="0" smtClean="0">
                <a:solidFill>
                  <a:srgbClr val="3366FF"/>
                </a:solidFill>
              </a:rPr>
              <a:t>Rhineland</a:t>
            </a: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1938: Hitler annexed </a:t>
            </a:r>
            <a:r>
              <a:rPr lang="en-US" sz="1900" b="1" u="sng" dirty="0" smtClean="0">
                <a:solidFill>
                  <a:srgbClr val="3366FF"/>
                </a:solidFill>
              </a:rPr>
              <a:t>Austria</a:t>
            </a:r>
            <a:r>
              <a:rPr lang="en-US" sz="1900" dirty="0" smtClean="0"/>
              <a:t> &amp; demanded the </a:t>
            </a:r>
            <a:r>
              <a:rPr lang="en-US" sz="1850" b="1" u="sng" dirty="0" smtClean="0">
                <a:solidFill>
                  <a:srgbClr val="3366FF"/>
                </a:solidFill>
              </a:rPr>
              <a:t>Sudetenland</a:t>
            </a:r>
            <a:r>
              <a:rPr lang="en-US" sz="1900" dirty="0" smtClean="0"/>
              <a:t> (W. Czech)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967138"/>
          </a:xfrm>
        </p:spPr>
        <p:txBody>
          <a:bodyPr/>
          <a:lstStyle/>
          <a:p>
            <a:r>
              <a:rPr lang="en-US" dirty="0" smtClean="0"/>
              <a:t>U.S.S. Arizona Today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7" y="1358720"/>
            <a:ext cx="6965097" cy="483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6"/>
            </a:pPr>
            <a:r>
              <a:rPr lang="en-US" sz="2400" b="1" dirty="0" smtClean="0"/>
              <a:t>Key Nations at War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rabicPeriod"/>
            </a:pPr>
            <a:r>
              <a:rPr lang="en-US" b="1" dirty="0" smtClean="0"/>
              <a:t>Allies: </a:t>
            </a:r>
            <a:r>
              <a:rPr lang="en-US" b="1" u="sng" dirty="0" smtClean="0">
                <a:solidFill>
                  <a:srgbClr val="3366FF"/>
                </a:solidFill>
              </a:rPr>
              <a:t>Great Britain, France, Soviet Union, United States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lvl="1">
              <a:buSzPct val="100000"/>
              <a:buFont typeface="+mj-lt"/>
              <a:buAutoNum type="arabicPeriod"/>
            </a:pPr>
            <a:r>
              <a:rPr lang="en-US" b="1" dirty="0" smtClean="0"/>
              <a:t>Axis: </a:t>
            </a:r>
            <a:r>
              <a:rPr lang="en-US" b="1" u="sng" dirty="0" smtClean="0">
                <a:solidFill>
                  <a:srgbClr val="3366FF"/>
                </a:solidFill>
              </a:rPr>
              <a:t>Germany, Italy, Japan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38323"/>
            <a:ext cx="38100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7"/>
            </a:pPr>
            <a:r>
              <a:rPr lang="en-US" sz="2400" b="1" dirty="0" smtClean="0"/>
              <a:t>European Theater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Name given to the </a:t>
            </a:r>
            <a:r>
              <a:rPr lang="en-US" b="1" u="sng" dirty="0" smtClean="0">
                <a:solidFill>
                  <a:srgbClr val="3366FF"/>
                </a:solidFill>
              </a:rPr>
              <a:t>fighting</a:t>
            </a:r>
            <a:r>
              <a:rPr lang="en-US" dirty="0" smtClean="0"/>
              <a:t> that took place in </a:t>
            </a:r>
            <a:r>
              <a:rPr lang="en-US" b="1" u="sng" dirty="0" smtClean="0">
                <a:solidFill>
                  <a:srgbClr val="3366FF"/>
                </a:solidFill>
              </a:rPr>
              <a:t>Europe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1942: </a:t>
            </a:r>
            <a:r>
              <a:rPr lang="en-US" b="1" u="sng" dirty="0" smtClean="0">
                <a:solidFill>
                  <a:srgbClr val="3366FF"/>
                </a:solidFill>
              </a:rPr>
              <a:t>Britain</a:t>
            </a:r>
            <a:r>
              <a:rPr lang="en-US" dirty="0" smtClean="0"/>
              <a:t> stood alone against Axis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750" dirty="0" smtClean="0"/>
              <a:t>Gen. Dwight Eisenhower = </a:t>
            </a:r>
            <a:r>
              <a:rPr lang="en-US" sz="1700" b="1" u="sng" dirty="0" smtClean="0">
                <a:solidFill>
                  <a:srgbClr val="3366FF"/>
                </a:solidFill>
              </a:rPr>
              <a:t>Supreme Allied Commander</a:t>
            </a:r>
            <a:r>
              <a:rPr lang="en-US" sz="1750" dirty="0" smtClean="0"/>
              <a:t> of the European Theater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Allies first invaded through </a:t>
            </a:r>
            <a:r>
              <a:rPr lang="en-US" b="1" u="sng" dirty="0" smtClean="0">
                <a:solidFill>
                  <a:srgbClr val="3366FF"/>
                </a:solidFill>
              </a:rPr>
              <a:t>Sicily</a:t>
            </a:r>
            <a:r>
              <a:rPr lang="en-US" dirty="0" smtClean="0"/>
              <a:t> and up into </a:t>
            </a:r>
            <a:r>
              <a:rPr lang="en-US" b="1" u="sng" dirty="0" smtClean="0">
                <a:solidFill>
                  <a:srgbClr val="3366FF"/>
                </a:solidFill>
              </a:rPr>
              <a:t>Italy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lvl="1">
              <a:buSzPct val="100000"/>
              <a:buFont typeface="+mj-lt"/>
              <a:buAutoNum type="alphaLcPeriod"/>
            </a:pPr>
            <a:r>
              <a:rPr lang="en-US" b="1" u="sng" dirty="0" smtClean="0">
                <a:solidFill>
                  <a:srgbClr val="3366FF"/>
                </a:solidFill>
              </a:rPr>
              <a:t>Mussolini</a:t>
            </a:r>
            <a:r>
              <a:rPr lang="en-US" dirty="0" smtClean="0"/>
              <a:t> was overthrown and killed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429000"/>
            <a:ext cx="26416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1420" y="1307169"/>
            <a:ext cx="9535419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6"/>
            </a:pPr>
            <a:r>
              <a:rPr lang="en-US" b="1" dirty="0" smtClean="0"/>
              <a:t>Eastern Front: </a:t>
            </a:r>
            <a:r>
              <a:rPr lang="en-US" b="1" u="sng" dirty="0" smtClean="0">
                <a:solidFill>
                  <a:srgbClr val="3366FF"/>
                </a:solidFill>
              </a:rPr>
              <a:t>Stalingrad</a:t>
            </a:r>
            <a:endParaRPr lang="en-US" sz="1800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The Nazis were fighting the </a:t>
            </a:r>
            <a:r>
              <a:rPr lang="en-US" b="1" u="sng" dirty="0" smtClean="0">
                <a:solidFill>
                  <a:srgbClr val="3366FF"/>
                </a:solidFill>
              </a:rPr>
              <a:t>Russians</a:t>
            </a:r>
            <a:r>
              <a:rPr lang="en-US" dirty="0" smtClean="0"/>
              <a:t> in Stalingrad (Aug 1942-Feb 1943)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One of the </a:t>
            </a:r>
            <a:r>
              <a:rPr lang="en-US" b="1" u="sng" dirty="0" smtClean="0">
                <a:solidFill>
                  <a:srgbClr val="3366FF"/>
                </a:solidFill>
              </a:rPr>
              <a:t>bloodiest battles</a:t>
            </a:r>
            <a:r>
              <a:rPr lang="en-US" dirty="0" smtClean="0"/>
              <a:t> in the history of warfare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Nazis are defeated; </a:t>
            </a:r>
            <a:r>
              <a:rPr lang="en-US" b="1" u="sng" dirty="0" smtClean="0">
                <a:solidFill>
                  <a:srgbClr val="3366FF"/>
                </a:solidFill>
              </a:rPr>
              <a:t>turning point</a:t>
            </a:r>
            <a:r>
              <a:rPr lang="en-US" dirty="0" smtClean="0"/>
              <a:t> of the war for the Allies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9" y="3078289"/>
            <a:ext cx="4439405" cy="327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03" y="3066522"/>
            <a:ext cx="2238763" cy="329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84535"/>
          </a:xfrm>
        </p:spPr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7" y="1235897"/>
            <a:ext cx="7068177" cy="51674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4022" y="1307169"/>
            <a:ext cx="9518022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7"/>
            </a:pPr>
            <a:r>
              <a:rPr lang="en-US" b="1" dirty="0" smtClean="0"/>
              <a:t>Western Front: </a:t>
            </a:r>
            <a:r>
              <a:rPr lang="en-US" b="1" u="sng" dirty="0" smtClean="0">
                <a:solidFill>
                  <a:srgbClr val="3366FF"/>
                </a:solidFill>
              </a:rPr>
              <a:t>D-Day</a:t>
            </a:r>
            <a:endParaRPr lang="en-US" sz="1800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General Eisenhower planned D-Day for </a:t>
            </a:r>
            <a:r>
              <a:rPr lang="en-US" b="1" u="sng" dirty="0" smtClean="0">
                <a:solidFill>
                  <a:srgbClr val="3366FF"/>
                </a:solidFill>
              </a:rPr>
              <a:t>June 6, 1944</a:t>
            </a:r>
            <a:endParaRPr lang="en-US" sz="1600" b="1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Allied invasion</a:t>
            </a:r>
            <a:r>
              <a:rPr lang="en-US" dirty="0" smtClean="0"/>
              <a:t> across English Channel into Normandy, France 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Largest military invasion</a:t>
            </a:r>
            <a:r>
              <a:rPr lang="en-US" dirty="0" smtClean="0"/>
              <a:t> in history</a:t>
            </a:r>
            <a:endParaRPr lang="en-US" sz="1600" dirty="0" smtClean="0"/>
          </a:p>
          <a:p>
            <a:pPr lvl="2">
              <a:buSzPct val="100000"/>
              <a:buFont typeface="+mj-lt"/>
              <a:buAutoNum type="romanLcPeriod"/>
            </a:pPr>
            <a:r>
              <a:rPr lang="en-US" dirty="0" smtClean="0"/>
              <a:t>Allies </a:t>
            </a:r>
            <a:r>
              <a:rPr lang="en-US" b="1" u="sng" dirty="0" smtClean="0">
                <a:solidFill>
                  <a:srgbClr val="3366FF"/>
                </a:solidFill>
              </a:rPr>
              <a:t>success</a:t>
            </a:r>
            <a:r>
              <a:rPr lang="en-US" dirty="0" smtClean="0"/>
              <a:t> allowed them to push further into </a:t>
            </a:r>
            <a:r>
              <a:rPr lang="en-US" b="1" u="sng" dirty="0" smtClean="0">
                <a:solidFill>
                  <a:srgbClr val="3366FF"/>
                </a:solidFill>
              </a:rPr>
              <a:t>France</a:t>
            </a:r>
            <a:endParaRPr lang="en-US" sz="16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88847"/>
          </a:xfrm>
        </p:spPr>
        <p:txBody>
          <a:bodyPr/>
          <a:lstStyle/>
          <a:p>
            <a:r>
              <a:rPr lang="en-US" dirty="0" smtClean="0"/>
              <a:t>D-Day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0456"/>
            <a:ext cx="7620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54" y="217473"/>
            <a:ext cx="4644921" cy="6317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0532" y="1307169"/>
            <a:ext cx="9474531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8"/>
            </a:pPr>
            <a:r>
              <a:rPr lang="en-US" sz="2400" b="1" u="sng" dirty="0" smtClean="0">
                <a:solidFill>
                  <a:srgbClr val="3366FF"/>
                </a:solidFill>
              </a:rPr>
              <a:t>Battle</a:t>
            </a:r>
            <a:r>
              <a:rPr lang="en-US" sz="2400" b="1" dirty="0" smtClean="0"/>
              <a:t> of the </a:t>
            </a:r>
            <a:r>
              <a:rPr lang="en-US" sz="2400" b="1" u="sng" dirty="0" smtClean="0">
                <a:solidFill>
                  <a:srgbClr val="3366FF"/>
                </a:solidFill>
              </a:rPr>
              <a:t>Bulge</a:t>
            </a:r>
            <a:endParaRPr lang="en-US" sz="2400" u="sng" dirty="0" smtClean="0">
              <a:solidFill>
                <a:srgbClr val="3366FF"/>
              </a:solidFill>
            </a:endParaRPr>
          </a:p>
          <a:p>
            <a:pPr lvl="2">
              <a:buSzPct val="100000"/>
              <a:buFont typeface="+mj-lt"/>
              <a:buAutoNum type="romanLcPeriod"/>
            </a:pPr>
            <a:r>
              <a:rPr lang="en-US" sz="2000" dirty="0" smtClean="0"/>
              <a:t>Hitler’s last major </a:t>
            </a:r>
            <a:r>
              <a:rPr lang="en-US" sz="2000" b="1" u="sng" dirty="0" smtClean="0">
                <a:solidFill>
                  <a:srgbClr val="3366FF"/>
                </a:solidFill>
              </a:rPr>
              <a:t>offensive</a:t>
            </a:r>
          </a:p>
          <a:p>
            <a:pPr lvl="2">
              <a:buSzPct val="100000"/>
              <a:buFont typeface="+mj-lt"/>
              <a:buAutoNum type="romanLcPeriod"/>
            </a:pPr>
            <a:r>
              <a:rPr lang="en-US" sz="2000" dirty="0" smtClean="0"/>
              <a:t>Allies were pushing from the </a:t>
            </a:r>
            <a:r>
              <a:rPr lang="en-US" sz="2000" b="1" u="sng" dirty="0" smtClean="0">
                <a:solidFill>
                  <a:srgbClr val="3366FF"/>
                </a:solidFill>
              </a:rPr>
              <a:t>West</a:t>
            </a:r>
            <a:r>
              <a:rPr lang="en-US" sz="2000" dirty="0" smtClean="0"/>
              <a:t> (from France), </a:t>
            </a:r>
            <a:r>
              <a:rPr lang="en-US" sz="2000" b="1" u="sng" dirty="0" smtClean="0">
                <a:solidFill>
                  <a:srgbClr val="3366FF"/>
                </a:solidFill>
              </a:rPr>
              <a:t>South</a:t>
            </a:r>
            <a:r>
              <a:rPr lang="en-US" sz="2000" dirty="0" smtClean="0"/>
              <a:t> through Italy, and from the </a:t>
            </a:r>
            <a:r>
              <a:rPr lang="en-US" sz="2000" b="1" u="sng" dirty="0" smtClean="0">
                <a:solidFill>
                  <a:srgbClr val="3366FF"/>
                </a:solidFill>
              </a:rPr>
              <a:t>East</a:t>
            </a:r>
            <a:r>
              <a:rPr lang="en-US" sz="2000" dirty="0" smtClean="0"/>
              <a:t> (Soviets)</a:t>
            </a:r>
          </a:p>
          <a:p>
            <a:pPr lvl="2">
              <a:buSzPct val="100000"/>
              <a:buFont typeface="+mj-lt"/>
              <a:buAutoNum type="romanLcPeriod"/>
            </a:pPr>
            <a:r>
              <a:rPr lang="en-US" sz="2000" dirty="0" smtClean="0"/>
              <a:t>Germany was </a:t>
            </a:r>
            <a:r>
              <a:rPr lang="en-US" sz="2000" b="1" u="sng" dirty="0" smtClean="0">
                <a:solidFill>
                  <a:srgbClr val="3366FF"/>
                </a:solidFill>
              </a:rPr>
              <a:t>surrounded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0" y="0"/>
            <a:ext cx="7572174" cy="6574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7694" y="1307169"/>
            <a:ext cx="10081693" cy="5256486"/>
          </a:xfrm>
        </p:spPr>
        <p:txBody>
          <a:bodyPr/>
          <a:lstStyle/>
          <a:p>
            <a:pPr lvl="2">
              <a:buFont typeface="+mj-lt"/>
              <a:buAutoNum type="romanLcPeriod" startAt="3"/>
            </a:pPr>
            <a:r>
              <a:rPr lang="en-US" sz="2000" dirty="0" smtClean="0"/>
              <a:t>1938: </a:t>
            </a:r>
            <a:r>
              <a:rPr lang="en-US" sz="2000" b="1" u="sng" dirty="0" smtClean="0">
                <a:solidFill>
                  <a:srgbClr val="3366FF"/>
                </a:solidFill>
              </a:rPr>
              <a:t>Munich</a:t>
            </a:r>
            <a:r>
              <a:rPr lang="en-US" sz="2000" dirty="0" smtClean="0"/>
              <a:t> Conference (Germany, Italy, Britain, &amp; France)</a:t>
            </a:r>
          </a:p>
          <a:p>
            <a:pPr lvl="3">
              <a:buFont typeface="+mj-lt"/>
              <a:buAutoNum type="arabicPeriod"/>
            </a:pPr>
            <a:r>
              <a:rPr lang="en-US" sz="2000" dirty="0" smtClean="0"/>
              <a:t>Goal: To stop further </a:t>
            </a:r>
            <a:r>
              <a:rPr lang="en-US" sz="2000" b="1" u="sng" dirty="0" smtClean="0">
                <a:solidFill>
                  <a:srgbClr val="3366FF"/>
                </a:solidFill>
              </a:rPr>
              <a:t>German aggression</a:t>
            </a:r>
            <a:r>
              <a:rPr lang="en-US" sz="2000" dirty="0" smtClean="0"/>
              <a:t> in Europe</a:t>
            </a:r>
          </a:p>
          <a:p>
            <a:pPr lvl="3">
              <a:buFont typeface="+mj-lt"/>
              <a:buAutoNum type="arabicPeriod"/>
            </a:pPr>
            <a:r>
              <a:rPr lang="en-US" sz="1900" dirty="0" smtClean="0"/>
              <a:t>Result: The Munich Pact gave Hitler the Sudetenland if he promised to end </a:t>
            </a:r>
            <a:r>
              <a:rPr lang="en-US" sz="1900" b="1" u="sng" dirty="0" smtClean="0">
                <a:solidFill>
                  <a:srgbClr val="3366FF"/>
                </a:solidFill>
              </a:rPr>
              <a:t>territorial demands</a:t>
            </a:r>
          </a:p>
          <a:p>
            <a:pPr lvl="3">
              <a:buFont typeface="+mj-lt"/>
              <a:buAutoNum type="arabicPeriod"/>
            </a:pPr>
            <a:r>
              <a:rPr lang="en-US" sz="2000" dirty="0" smtClean="0"/>
              <a:t>Policy: “</a:t>
            </a:r>
            <a:r>
              <a:rPr lang="en-US" sz="2000" b="1" u="sng" dirty="0" smtClean="0">
                <a:solidFill>
                  <a:srgbClr val="3366FF"/>
                </a:solidFill>
              </a:rPr>
              <a:t>Appeasement</a:t>
            </a:r>
            <a:r>
              <a:rPr lang="en-US" sz="2000" dirty="0" smtClean="0"/>
              <a:t>”</a:t>
            </a:r>
          </a:p>
          <a:p>
            <a:pPr lvl="2">
              <a:buFont typeface="+mj-lt"/>
              <a:buAutoNum type="romanLcPeriod" startAt="4"/>
            </a:pPr>
            <a:r>
              <a:rPr lang="en-US" sz="2000" dirty="0" smtClean="0"/>
              <a:t>March 1939: Germany took rest of </a:t>
            </a:r>
            <a:r>
              <a:rPr lang="en-US" sz="2000" b="1" u="sng" dirty="0" smtClean="0">
                <a:solidFill>
                  <a:srgbClr val="3366FF"/>
                </a:solidFill>
              </a:rPr>
              <a:t>Czechoslovakia</a:t>
            </a:r>
            <a:r>
              <a:rPr lang="en-US" sz="2000" dirty="0" smtClean="0"/>
              <a:t> (appeasement failed)</a:t>
            </a:r>
          </a:p>
          <a:p>
            <a:pPr lvl="2">
              <a:buFont typeface="+mj-lt"/>
              <a:buAutoNum type="romanLcPeriod" startAt="4"/>
            </a:pPr>
            <a:r>
              <a:rPr lang="en-US" sz="2000" b="1" u="sng" dirty="0" smtClean="0">
                <a:solidFill>
                  <a:srgbClr val="3366FF"/>
                </a:solidFill>
              </a:rPr>
              <a:t>France</a:t>
            </a:r>
            <a:r>
              <a:rPr lang="en-US" sz="2000" dirty="0" smtClean="0"/>
              <a:t> &amp; </a:t>
            </a:r>
            <a:r>
              <a:rPr lang="en-US" sz="2000" b="1" u="sng" dirty="0" smtClean="0">
                <a:solidFill>
                  <a:srgbClr val="3366FF"/>
                </a:solidFill>
              </a:rPr>
              <a:t>Britain</a:t>
            </a:r>
            <a:r>
              <a:rPr lang="en-US" sz="2000" dirty="0" smtClean="0"/>
              <a:t> pledged war if aggression continued</a:t>
            </a:r>
          </a:p>
          <a:p>
            <a:pPr lvl="2">
              <a:buFont typeface="+mj-lt"/>
              <a:buAutoNum type="romanLcPeriod" startAt="4"/>
            </a:pPr>
            <a:r>
              <a:rPr lang="en-US" sz="2000" dirty="0" smtClean="0"/>
              <a:t>1939: Hitler &amp; Stalin signed a “</a:t>
            </a:r>
            <a:r>
              <a:rPr lang="en-US" sz="2000" b="1" u="sng" dirty="0" smtClean="0">
                <a:solidFill>
                  <a:srgbClr val="3366FF"/>
                </a:solidFill>
              </a:rPr>
              <a:t>Non</a:t>
            </a:r>
            <a:r>
              <a:rPr lang="en-US" sz="2000" dirty="0" smtClean="0"/>
              <a:t>-</a:t>
            </a:r>
            <a:r>
              <a:rPr lang="en-US" sz="2000" b="1" u="sng" dirty="0" smtClean="0">
                <a:solidFill>
                  <a:srgbClr val="3366FF"/>
                </a:solidFill>
              </a:rPr>
              <a:t>Aggression</a:t>
            </a:r>
            <a:r>
              <a:rPr lang="en-US" sz="2000" dirty="0" smtClean="0"/>
              <a:t> Pact”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8"/>
            </a:pPr>
            <a:r>
              <a:rPr lang="en-US" sz="2400" b="1" dirty="0" smtClean="0"/>
              <a:t>German Surrender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Hitler </a:t>
            </a:r>
            <a:r>
              <a:rPr lang="en-US" b="1" u="sng" dirty="0" smtClean="0">
                <a:solidFill>
                  <a:srgbClr val="3366FF"/>
                </a:solidFill>
              </a:rPr>
              <a:t>committed suicide</a:t>
            </a:r>
            <a:r>
              <a:rPr lang="en-US" dirty="0" smtClean="0"/>
              <a:t> before he could be captured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700" dirty="0" smtClean="0"/>
              <a:t>Germany officially </a:t>
            </a:r>
            <a:r>
              <a:rPr lang="en-US" sz="1700" b="1" u="sng" dirty="0" smtClean="0">
                <a:solidFill>
                  <a:srgbClr val="3366FF"/>
                </a:solidFill>
              </a:rPr>
              <a:t>surrendered</a:t>
            </a:r>
            <a:r>
              <a:rPr lang="en-US" sz="1700" dirty="0" smtClean="0"/>
              <a:t> on May 7, 1945; following day is known as </a:t>
            </a:r>
            <a:r>
              <a:rPr lang="en-US" sz="1700" b="1" u="sng" dirty="0" smtClean="0">
                <a:solidFill>
                  <a:srgbClr val="3366FF"/>
                </a:solidFill>
              </a:rPr>
              <a:t>VE</a:t>
            </a:r>
            <a:r>
              <a:rPr lang="en-US" sz="1700" dirty="0" smtClean="0"/>
              <a:t> Day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dirty="0" smtClean="0"/>
              <a:t>Now the Allies had to figure out how to </a:t>
            </a:r>
            <a:r>
              <a:rPr lang="en-US" b="1" u="sng" dirty="0" smtClean="0">
                <a:solidFill>
                  <a:srgbClr val="3366FF"/>
                </a:solidFill>
              </a:rPr>
              <a:t>defeat Japan</a:t>
            </a:r>
            <a:endParaRPr lang="en-US" sz="1800" b="1" u="sng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Sudetenland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1288574" y="1928305"/>
            <a:ext cx="6526296" cy="33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19875"/>
          </a:xfrm>
        </p:spPr>
        <p:txBody>
          <a:bodyPr/>
          <a:lstStyle/>
          <a:p>
            <a:r>
              <a:rPr lang="en-US" dirty="0" smtClean="0"/>
              <a:t>Neville Chamberlain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2777474" y="1198889"/>
            <a:ext cx="3489646" cy="48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3090" y="1307169"/>
            <a:ext cx="9467089" cy="5256486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200" b="1" dirty="0" smtClean="0"/>
              <a:t>United States’ reaction to foreign aggression</a:t>
            </a:r>
            <a:endParaRPr lang="en-US" sz="2200" dirty="0" smtClean="0"/>
          </a:p>
          <a:p>
            <a:pPr lvl="2">
              <a:buFont typeface="+mj-lt"/>
              <a:buAutoNum type="romanLcPeriod"/>
            </a:pPr>
            <a:r>
              <a:rPr lang="en-US" sz="2200" dirty="0" smtClean="0"/>
              <a:t>1935: passed </a:t>
            </a:r>
            <a:r>
              <a:rPr lang="en-US" sz="2200" b="1" u="sng" dirty="0" smtClean="0">
                <a:solidFill>
                  <a:srgbClr val="3366FF"/>
                </a:solidFill>
              </a:rPr>
              <a:t>Neutrality</a:t>
            </a:r>
            <a:r>
              <a:rPr lang="en-US" sz="2200" dirty="0" smtClean="0"/>
              <a:t> Act – no arms to </a:t>
            </a:r>
            <a:r>
              <a:rPr lang="en-US" sz="2200" b="1" u="sng" dirty="0" smtClean="0">
                <a:solidFill>
                  <a:srgbClr val="3366FF"/>
                </a:solidFill>
              </a:rPr>
              <a:t>warring</a:t>
            </a:r>
            <a:r>
              <a:rPr lang="en-US" sz="2200" dirty="0" smtClean="0"/>
              <a:t> nations</a:t>
            </a:r>
          </a:p>
          <a:p>
            <a:pPr lvl="2">
              <a:buFont typeface="+mj-lt"/>
              <a:buAutoNum type="romanLcPeriod"/>
            </a:pPr>
            <a:r>
              <a:rPr lang="en-US" sz="2200" dirty="0" smtClean="0"/>
              <a:t>1939: “</a:t>
            </a:r>
            <a:r>
              <a:rPr lang="en-US" sz="2200" b="1" u="sng" dirty="0" smtClean="0">
                <a:solidFill>
                  <a:srgbClr val="3366FF"/>
                </a:solidFill>
              </a:rPr>
              <a:t>Cash</a:t>
            </a:r>
            <a:r>
              <a:rPr lang="en-US" sz="2200" dirty="0" smtClean="0"/>
              <a:t>-</a:t>
            </a:r>
            <a:r>
              <a:rPr lang="en-US" sz="2200" dirty="0" err="1" smtClean="0"/>
              <a:t>n</a:t>
            </a:r>
            <a:r>
              <a:rPr lang="en-US" sz="2200" dirty="0" smtClean="0"/>
              <a:t>-</a:t>
            </a:r>
            <a:r>
              <a:rPr lang="en-US" sz="2200" b="1" u="sng" dirty="0" smtClean="0">
                <a:solidFill>
                  <a:srgbClr val="3366FF"/>
                </a:solidFill>
              </a:rPr>
              <a:t>Carry</a:t>
            </a:r>
            <a:r>
              <a:rPr lang="en-US" sz="2200" dirty="0" smtClean="0"/>
              <a:t>” policy (purpose to aid the Allies)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00" y="2774438"/>
            <a:ext cx="3371902" cy="378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9"/>
            <a:ext cx="9143999" cy="5256486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sz="2400" b="1" dirty="0" smtClean="0"/>
              <a:t>War in Europe (Early Period)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800" b="1" dirty="0" smtClean="0"/>
              <a:t>Sept. 1, 1939: </a:t>
            </a:r>
            <a:r>
              <a:rPr lang="en-US" sz="1800" b="1" u="sng" dirty="0" smtClean="0">
                <a:solidFill>
                  <a:srgbClr val="3366FF"/>
                </a:solidFill>
              </a:rPr>
              <a:t>Germany invaded Poland</a:t>
            </a:r>
            <a:r>
              <a:rPr lang="en-US" sz="1800" b="1" dirty="0" smtClean="0"/>
              <a:t> with blitzkrieg attack (WWII begins)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500" dirty="0" smtClean="0"/>
              <a:t>France &amp; Great Britain </a:t>
            </a:r>
            <a:r>
              <a:rPr lang="en-US" sz="2500" b="1" u="sng" dirty="0" smtClean="0">
                <a:solidFill>
                  <a:srgbClr val="3366FF"/>
                </a:solidFill>
              </a:rPr>
              <a:t>declare war</a:t>
            </a:r>
            <a:r>
              <a:rPr lang="en-US" sz="2500" dirty="0" smtClean="0"/>
              <a:t> the next day </a:t>
            </a:r>
          </a:p>
          <a:p>
            <a:pPr lvl="2">
              <a:buFont typeface="+mj-lt"/>
              <a:buAutoNum type="romanLcPeriod"/>
            </a:pPr>
            <a:r>
              <a:rPr lang="en-US" sz="2500" dirty="0" smtClean="0"/>
              <a:t>The </a:t>
            </a:r>
            <a:r>
              <a:rPr lang="en-US" sz="2500" b="1" u="sng" dirty="0" smtClean="0">
                <a:solidFill>
                  <a:srgbClr val="3366FF"/>
                </a:solidFill>
              </a:rPr>
              <a:t>Holocaust</a:t>
            </a:r>
            <a:r>
              <a:rPr lang="en-US" sz="2500" dirty="0" smtClean="0"/>
              <a:t> intensifies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2308" y="1307169"/>
            <a:ext cx="9596307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“</a:t>
            </a:r>
            <a:r>
              <a:rPr lang="en-US" b="1" u="sng" dirty="0" smtClean="0">
                <a:solidFill>
                  <a:srgbClr val="3366FF"/>
                </a:solidFill>
              </a:rPr>
              <a:t>Phony</a:t>
            </a:r>
            <a:r>
              <a:rPr lang="en-US" b="1" dirty="0" smtClean="0"/>
              <a:t> War” Period (“</a:t>
            </a:r>
            <a:r>
              <a:rPr lang="en-US" b="1" u="sng" dirty="0" err="1" smtClean="0">
                <a:solidFill>
                  <a:srgbClr val="3366FF"/>
                </a:solidFill>
              </a:rPr>
              <a:t>Sitzkrieg</a:t>
            </a:r>
            <a:r>
              <a:rPr lang="en-US" b="1" dirty="0" smtClean="0"/>
              <a:t>”) ---&gt; Sept 1939-April 1940</a:t>
            </a:r>
            <a:endParaRPr lang="en-US" sz="1800" dirty="0" smtClean="0"/>
          </a:p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April, 1940: Germany resumed “</a:t>
            </a:r>
            <a:r>
              <a:rPr lang="en-US" b="1" u="sng" dirty="0" smtClean="0">
                <a:solidFill>
                  <a:srgbClr val="3366FF"/>
                </a:solidFill>
              </a:rPr>
              <a:t>Blitzkrieg</a:t>
            </a:r>
            <a:r>
              <a:rPr lang="en-US" b="1" dirty="0" smtClean="0"/>
              <a:t>” attacks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Neutral nations</a:t>
            </a:r>
            <a:r>
              <a:rPr lang="en-US" sz="1900" dirty="0" smtClean="0"/>
              <a:t> fell quickly ---&gt; Denmark, Netherlands, Belgium, Norway</a:t>
            </a:r>
          </a:p>
          <a:p>
            <a:pPr lvl="2">
              <a:buFont typeface="+mj-lt"/>
              <a:buAutoNum type="romanLcPeriod"/>
            </a:pPr>
            <a:r>
              <a:rPr lang="en-US" sz="1900" b="1" u="sng" dirty="0" smtClean="0">
                <a:solidFill>
                  <a:srgbClr val="3366FF"/>
                </a:solidFill>
              </a:rPr>
              <a:t>France</a:t>
            </a:r>
            <a:r>
              <a:rPr lang="en-US" sz="1900" dirty="0" smtClean="0"/>
              <a:t> fell to Hitler in late June </a:t>
            </a:r>
            <a:r>
              <a:rPr lang="en-US" sz="1900" b="1" u="sng" dirty="0" smtClean="0">
                <a:solidFill>
                  <a:srgbClr val="3366FF"/>
                </a:solidFill>
              </a:rPr>
              <a:t>1940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93" y="2984147"/>
            <a:ext cx="5229744" cy="371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51482"/>
          </a:xfrm>
        </p:spPr>
        <p:txBody>
          <a:bodyPr/>
          <a:lstStyle/>
          <a:p>
            <a:r>
              <a:rPr lang="en-US" dirty="0" smtClean="0"/>
              <a:t>The European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0532" y="1307169"/>
            <a:ext cx="9474532" cy="5256486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4"/>
            </a:pPr>
            <a:r>
              <a:rPr lang="en-US" sz="1800" b="1" dirty="0" smtClean="0"/>
              <a:t>Summer/Fall, 1940: Battle of </a:t>
            </a:r>
            <a:r>
              <a:rPr lang="en-US" sz="1800" b="1" u="sng" dirty="0" smtClean="0">
                <a:solidFill>
                  <a:srgbClr val="3366FF"/>
                </a:solidFill>
              </a:rPr>
              <a:t>Britain</a:t>
            </a:r>
            <a:r>
              <a:rPr lang="en-US" sz="1800" b="1" dirty="0" smtClean="0"/>
              <a:t> (German </a:t>
            </a:r>
            <a:r>
              <a:rPr lang="en-US" sz="1800" b="1" u="sng" dirty="0" smtClean="0">
                <a:solidFill>
                  <a:srgbClr val="3366FF"/>
                </a:solidFill>
              </a:rPr>
              <a:t>Luftwaffe</a:t>
            </a:r>
            <a:r>
              <a:rPr lang="en-US" sz="1800" b="1" dirty="0" smtClean="0"/>
              <a:t> vs. </a:t>
            </a:r>
            <a:r>
              <a:rPr lang="en-US" sz="1600" b="1" dirty="0" smtClean="0"/>
              <a:t>Royal Air Force RAF)</a:t>
            </a:r>
            <a:endParaRPr lang="en-US" sz="1600" dirty="0" smtClean="0"/>
          </a:p>
          <a:p>
            <a:pPr lvl="1">
              <a:buSzPct val="100000"/>
              <a:buFont typeface="+mj-lt"/>
              <a:buAutoNum type="alphaLcPeriod" startAt="4"/>
            </a:pPr>
            <a:r>
              <a:rPr lang="en-US" sz="1850" b="1" dirty="0" smtClean="0"/>
              <a:t>June, 1941: Hitler double crossed Stalin and </a:t>
            </a:r>
            <a:r>
              <a:rPr lang="en-US" sz="1850" b="1" u="sng" dirty="0" smtClean="0">
                <a:solidFill>
                  <a:srgbClr val="3366FF"/>
                </a:solidFill>
              </a:rPr>
              <a:t>invaded Russia</a:t>
            </a:r>
            <a:r>
              <a:rPr lang="en-US" sz="1850" b="1" dirty="0" smtClean="0"/>
              <a:t> through Poland</a:t>
            </a:r>
            <a:endParaRPr lang="en-US" sz="1850" dirty="0" smtClean="0"/>
          </a:p>
          <a:p>
            <a:pPr lvl="2">
              <a:buFont typeface="+mj-lt"/>
              <a:buAutoNum type="romanLcPeriod"/>
            </a:pPr>
            <a:r>
              <a:rPr lang="en-US" dirty="0" smtClean="0"/>
              <a:t>Big Mistake! Stalin used </a:t>
            </a:r>
            <a:r>
              <a:rPr lang="en-US" b="1" u="sng" dirty="0" smtClean="0">
                <a:solidFill>
                  <a:srgbClr val="3366FF"/>
                </a:solidFill>
              </a:rPr>
              <a:t>Scorched Earth</a:t>
            </a:r>
            <a:r>
              <a:rPr lang="en-US" dirty="0" smtClean="0"/>
              <a:t> military tactic</a:t>
            </a:r>
          </a:p>
          <a:p>
            <a:pPr lvl="2">
              <a:buFont typeface="+mj-lt"/>
              <a:buAutoNum type="romanLcPeriod"/>
            </a:pPr>
            <a:r>
              <a:rPr lang="en-US" sz="1750" dirty="0" smtClean="0"/>
              <a:t>Harsh </a:t>
            </a:r>
            <a:r>
              <a:rPr lang="en-US" sz="1750" b="1" u="sng" dirty="0" smtClean="0">
                <a:solidFill>
                  <a:srgbClr val="3366FF"/>
                </a:solidFill>
              </a:rPr>
              <a:t>winter</a:t>
            </a:r>
            <a:r>
              <a:rPr lang="en-US" sz="1750" dirty="0" smtClean="0"/>
              <a:t> and lack of useable supplies resulted in over </a:t>
            </a:r>
            <a:r>
              <a:rPr lang="en-US" sz="1750" b="1" u="sng" dirty="0" smtClean="0">
                <a:solidFill>
                  <a:srgbClr val="3366FF"/>
                </a:solidFill>
              </a:rPr>
              <a:t>1</a:t>
            </a:r>
            <a:r>
              <a:rPr lang="en-US" sz="1750" dirty="0" smtClean="0"/>
              <a:t> million Nazi loses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362" y="2862895"/>
            <a:ext cx="3061014" cy="385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69</TotalTime>
  <Words>822</Words>
  <Application>Microsoft Office PowerPoint</Application>
  <PresentationFormat>On-screen Show (4:3)</PresentationFormat>
  <Paragraphs>103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Saddle</vt:lpstr>
      <vt:lpstr>World War II</vt:lpstr>
      <vt:lpstr>The European Theater</vt:lpstr>
      <vt:lpstr>The European Theater</vt:lpstr>
      <vt:lpstr>The Sudetenland</vt:lpstr>
      <vt:lpstr>Neville Chamberlain</vt:lpstr>
      <vt:lpstr>The European Theater</vt:lpstr>
      <vt:lpstr>The European Theater</vt:lpstr>
      <vt:lpstr>The European Theater</vt:lpstr>
      <vt:lpstr>The European Theater</vt:lpstr>
      <vt:lpstr>The European Theater</vt:lpstr>
      <vt:lpstr>The European Theater</vt:lpstr>
      <vt:lpstr>The European Theater</vt:lpstr>
      <vt:lpstr>Japanese Attack Pearl Harbor</vt:lpstr>
      <vt:lpstr>The European Theater</vt:lpstr>
      <vt:lpstr>Slide 15</vt:lpstr>
      <vt:lpstr>Slide 16</vt:lpstr>
      <vt:lpstr>Slide 17</vt:lpstr>
      <vt:lpstr>U.S.S. Arizona</vt:lpstr>
      <vt:lpstr>Slide 19</vt:lpstr>
      <vt:lpstr>U.S.S. Arizona Today</vt:lpstr>
      <vt:lpstr>The European Theater</vt:lpstr>
      <vt:lpstr>The European Theater</vt:lpstr>
      <vt:lpstr>The European Theater</vt:lpstr>
      <vt:lpstr>D-Day</vt:lpstr>
      <vt:lpstr>The European Theater</vt:lpstr>
      <vt:lpstr>D-Day Map</vt:lpstr>
      <vt:lpstr>Slide 27</vt:lpstr>
      <vt:lpstr>The European Theater</vt:lpstr>
      <vt:lpstr>Slide 29</vt:lpstr>
      <vt:lpstr>The European Theater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karl.sagan</cp:lastModifiedBy>
  <cp:revision>4</cp:revision>
  <dcterms:created xsi:type="dcterms:W3CDTF">2011-07-15T15:01:00Z</dcterms:created>
  <dcterms:modified xsi:type="dcterms:W3CDTF">2012-02-28T17:32:30Z</dcterms:modified>
</cp:coreProperties>
</file>